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21" r:id="rId3"/>
    <p:sldId id="257" r:id="rId4"/>
    <p:sldId id="258" r:id="rId5"/>
    <p:sldId id="283" r:id="rId6"/>
    <p:sldId id="281" r:id="rId7"/>
    <p:sldId id="282" r:id="rId8"/>
    <p:sldId id="288" r:id="rId9"/>
    <p:sldId id="289" r:id="rId10"/>
    <p:sldId id="317" r:id="rId11"/>
    <p:sldId id="306" r:id="rId12"/>
    <p:sldId id="307" r:id="rId13"/>
    <p:sldId id="294" r:id="rId14"/>
    <p:sldId id="285" r:id="rId15"/>
    <p:sldId id="263" r:id="rId16"/>
    <p:sldId id="284" r:id="rId17"/>
    <p:sldId id="291" r:id="rId18"/>
    <p:sldId id="264" r:id="rId19"/>
    <p:sldId id="259" r:id="rId20"/>
    <p:sldId id="274" r:id="rId21"/>
    <p:sldId id="275" r:id="rId22"/>
    <p:sldId id="276" r:id="rId23"/>
    <p:sldId id="277" r:id="rId24"/>
    <p:sldId id="278" r:id="rId25"/>
    <p:sldId id="286" r:id="rId26"/>
    <p:sldId id="279" r:id="rId27"/>
    <p:sldId id="280" r:id="rId28"/>
    <p:sldId id="260" r:id="rId29"/>
    <p:sldId id="314" r:id="rId30"/>
    <p:sldId id="265" r:id="rId31"/>
    <p:sldId id="292" r:id="rId32"/>
    <p:sldId id="301" r:id="rId33"/>
    <p:sldId id="300" r:id="rId34"/>
    <p:sldId id="297" r:id="rId35"/>
    <p:sldId id="261" r:id="rId36"/>
    <p:sldId id="318" r:id="rId37"/>
    <p:sldId id="315" r:id="rId38"/>
    <p:sldId id="319" r:id="rId39"/>
    <p:sldId id="268" r:id="rId40"/>
    <p:sldId id="269" r:id="rId41"/>
    <p:sldId id="270" r:id="rId42"/>
    <p:sldId id="271" r:id="rId43"/>
    <p:sldId id="272" r:id="rId44"/>
    <p:sldId id="273" r:id="rId45"/>
    <p:sldId id="290" r:id="rId46"/>
    <p:sldId id="320" r:id="rId47"/>
    <p:sldId id="287" r:id="rId4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Nyffeler" initials="PN" lastIdx="11" clrIdx="0">
    <p:extLst>
      <p:ext uri="{19B8F6BF-5375-455C-9EA6-DF929625EA0E}">
        <p15:presenceInfo xmlns:p15="http://schemas.microsoft.com/office/powerpoint/2012/main" userId="7067904b8948401e" providerId="Windows Live"/>
      </p:ext>
    </p:extLst>
  </p:cmAuthor>
  <p:cmAuthor id="2" name="Peter Nyffeler" initials="PN [2]" lastIdx="1" clrIdx="1">
    <p:extLst>
      <p:ext uri="{19B8F6BF-5375-455C-9EA6-DF929625EA0E}">
        <p15:presenceInfo xmlns:p15="http://schemas.microsoft.com/office/powerpoint/2012/main" userId="819726546dda37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FF"/>
    <a:srgbClr val="CCECFF"/>
    <a:srgbClr val="FFE1E1"/>
    <a:srgbClr val="F8FEC2"/>
    <a:srgbClr val="F4FD9D"/>
    <a:srgbClr val="FEFEFE"/>
    <a:srgbClr val="FFB4B4"/>
    <a:srgbClr val="DEEBF7"/>
    <a:srgbClr val="DAD8D9"/>
    <a:srgbClr val="E9E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8" autoAdjust="0"/>
    <p:restoredTop sz="86123" autoAdjust="0"/>
  </p:normalViewPr>
  <p:slideViewPr>
    <p:cSldViewPr snapToGrid="0">
      <p:cViewPr varScale="1">
        <p:scale>
          <a:sx n="103" d="100"/>
          <a:sy n="103" d="100"/>
        </p:scale>
        <p:origin x="1266" y="108"/>
      </p:cViewPr>
      <p:guideLst/>
    </p:cSldViewPr>
  </p:slideViewPr>
  <p:outlineViewPr>
    <p:cViewPr>
      <p:scale>
        <a:sx n="33" d="100"/>
        <a:sy n="33" d="100"/>
      </p:scale>
      <p:origin x="0" y="-25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2-17T16:53:12.55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D5109-1DDA-4F2E-AC73-A12211D91422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7263E-10CF-4E90-8AA0-A6D12B731C9E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6644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Vorwarnung: Es geht</a:t>
            </a:r>
            <a:r>
              <a:rPr lang="de-CH" baseline="0" dirty="0"/>
              <a:t> nun nicht um konkrete Arbeitsanweisungen, wie Lackschäden beheben.</a:t>
            </a:r>
          </a:p>
          <a:p>
            <a:r>
              <a:rPr lang="de-CH" baseline="0" dirty="0"/>
              <a:t>	Ziel: "wo erfahre ich wie" und ein paar administrative Grundlagen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120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7812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8598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Und immer sehr gut anziehen!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6442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-Grün = </a:t>
            </a:r>
            <a:r>
              <a:rPr lang="de-CH" dirty="0" err="1"/>
              <a:t>nice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know</a:t>
            </a:r>
            <a:r>
              <a:rPr lang="de-CH" dirty="0"/>
              <a:t> welcher Schlüssel brauche</a:t>
            </a:r>
            <a:r>
              <a:rPr lang="de-CH" baseline="0" dirty="0"/>
              <a:t> ich</a:t>
            </a:r>
          </a:p>
          <a:p>
            <a:r>
              <a:rPr lang="de-CH" baseline="0" dirty="0"/>
              <a:t>-Rot = Festigkeitsklassen bei metrischen Schrauben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3105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-Neben </a:t>
            </a:r>
            <a:r>
              <a:rPr lang="de-CH" dirty="0" err="1"/>
              <a:t>Stopmuttern</a:t>
            </a:r>
            <a:r>
              <a:rPr lang="de-CH" dirty="0"/>
              <a:t>:</a:t>
            </a:r>
            <a:r>
              <a:rPr lang="de-CH" baseline="0" dirty="0"/>
              <a:t> blau = Polyamid / weiss = Nylon / rotbraun = </a:t>
            </a:r>
            <a:r>
              <a:rPr lang="de-CH" baseline="0" dirty="0" err="1"/>
              <a:t>Fibre</a:t>
            </a:r>
            <a:r>
              <a:rPr lang="de-CH" baseline="0" dirty="0"/>
              <a:t> </a:t>
            </a:r>
            <a:endParaRPr lang="de-CH" dirty="0"/>
          </a:p>
          <a:p>
            <a:r>
              <a:rPr lang="de-CH" dirty="0"/>
              <a:t>-Wieso ist 2 besser? </a:t>
            </a:r>
            <a:br>
              <a:rPr lang="de-CH" dirty="0"/>
            </a:br>
            <a:r>
              <a:rPr lang="de-CH" dirty="0"/>
              <a:t>-Splint</a:t>
            </a:r>
            <a:r>
              <a:rPr lang="de-CH" baseline="0" dirty="0"/>
              <a:t> befindet sich zwischen Schraube und Mutter wie unter Papier-Schneider, 1=2 dünne Blätter / 2=dicker Karton</a:t>
            </a:r>
          </a:p>
          <a:p>
            <a:r>
              <a:rPr lang="de-CH" baseline="0" dirty="0"/>
              <a:t>-Drahtsicherung: Wenn richtig montiert spannt lockere Schraube  Sicherungsdraht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8670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41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7266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64749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NUR 9 </a:t>
            </a:r>
            <a:r>
              <a:rPr lang="de-CH" dirty="0" err="1"/>
              <a:t>Nm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5898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Themen Übersicht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7178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Zurück auf wichtigster Punkt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2058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-Für was sind die 0.45Liter?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aseline="0" dirty="0"/>
              <a:t>-TEK was ist das für ein Druck? = </a:t>
            </a:r>
            <a:r>
              <a:rPr lang="de-CH" baseline="0" dirty="0" err="1"/>
              <a:t>pStat-pStau</a:t>
            </a:r>
            <a:r>
              <a:rPr lang="de-CH" baseline="0" dirty="0"/>
              <a:t> / Wieso?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19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-Positionen</a:t>
            </a:r>
            <a:r>
              <a:rPr lang="de-CH" baseline="0" dirty="0"/>
              <a:t> von Druckabnahmen / Alternativ Staudruck am Seitenleitwerk (S&amp;H)  / TEK über Rumpf (Schleicher)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3812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-</a:t>
            </a:r>
            <a:r>
              <a:rPr lang="de-CH" b="1" baseline="0" dirty="0"/>
              <a:t>Zur Auflockerung mal was fürs Fliegen</a:t>
            </a:r>
            <a:r>
              <a:rPr lang="de-CH" baseline="0" dirty="0"/>
              <a:t>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7298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6288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baseline="0" dirty="0"/>
              <a:t>-Wieso der Ring drehbar ist erfahrt ihr in der Literatur über Streckenfliegen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1443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Themen</a:t>
            </a:r>
            <a:r>
              <a:rPr lang="de-CH" baseline="0" dirty="0"/>
              <a:t> Übersicht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0750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-Erstes Bild:</a:t>
            </a:r>
            <a:r>
              <a:rPr lang="de-CH" baseline="0" dirty="0"/>
              <a:t> Nur so dramatisch bei </a:t>
            </a:r>
            <a:r>
              <a:rPr lang="de-CH" baseline="0" dirty="0" err="1"/>
              <a:t>schachem</a:t>
            </a:r>
            <a:r>
              <a:rPr lang="de-CH" baseline="0" dirty="0"/>
              <a:t> Blei-Akku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65107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-</a:t>
            </a:r>
            <a:r>
              <a:rPr lang="de-CH" baseline="0" dirty="0"/>
              <a:t>Spannungsabfall ein Thema</a:t>
            </a:r>
          </a:p>
          <a:p>
            <a:r>
              <a:rPr lang="de-CH" baseline="0" dirty="0"/>
              <a:t>-Ansprechzeit ein weiteres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43933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AWG = American </a:t>
            </a:r>
            <a:r>
              <a:rPr lang="de-CH" dirty="0" err="1"/>
              <a:t>Wire</a:t>
            </a:r>
            <a:r>
              <a:rPr lang="de-CH" dirty="0"/>
              <a:t> </a:t>
            </a:r>
            <a:r>
              <a:rPr lang="de-CH" dirty="0" err="1"/>
              <a:t>Gauch</a:t>
            </a:r>
            <a:r>
              <a:rPr lang="de-CH" dirty="0"/>
              <a:t> / wie kleiner desto dicker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68798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- Geknickte </a:t>
            </a:r>
            <a:r>
              <a:rPr lang="de-CH" dirty="0" err="1"/>
              <a:t>Koaxkabel</a:t>
            </a:r>
            <a:r>
              <a:rPr lang="de-CH" dirty="0"/>
              <a:t> sind zu ersetzen.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243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-z.B. Pneu-Druck</a:t>
            </a:r>
          </a:p>
          <a:p>
            <a:r>
              <a:rPr lang="de-CH" dirty="0"/>
              <a:t>-Wichtig zu Wissen zu jedem</a:t>
            </a:r>
            <a:r>
              <a:rPr lang="de-CH" baseline="0" dirty="0"/>
              <a:t> </a:t>
            </a:r>
            <a:r>
              <a:rPr lang="de-CH" baseline="0" dirty="0" err="1"/>
              <a:t>Flz</a:t>
            </a:r>
            <a:r>
              <a:rPr lang="de-CH" baseline="0" dirty="0"/>
              <a:t>. gehört ein</a:t>
            </a:r>
            <a:r>
              <a:rPr lang="de-CH" dirty="0"/>
              <a:t> WHB und</a:t>
            </a:r>
            <a:r>
              <a:rPr lang="de-CH" baseline="0" dirty="0"/>
              <a:t> </a:t>
            </a:r>
            <a:r>
              <a:rPr lang="de-CH" dirty="0"/>
              <a:t>=Erste Referenz für Arbeits-Anweisungen</a:t>
            </a:r>
          </a:p>
          <a:p>
            <a:r>
              <a:rPr lang="de-CH" dirty="0"/>
              <a:t>-Sind DIE REFERENZ HANDBÜCHER für alle Arbeiten</a:t>
            </a:r>
          </a:p>
          <a:p>
            <a:r>
              <a:rPr lang="de-CH" dirty="0"/>
              <a:t>-Unterschied TM/AD erklären </a:t>
            </a:r>
            <a:r>
              <a:rPr lang="de-CH" baseline="0" dirty="0"/>
              <a:t> / Beispiel </a:t>
            </a:r>
            <a:r>
              <a:rPr lang="de-CH" dirty="0"/>
              <a:t>TM Transponder Antennen Platzierung</a:t>
            </a:r>
          </a:p>
          <a:p>
            <a:r>
              <a:rPr lang="de-CH" dirty="0"/>
              <a:t>-z.B. muss ein</a:t>
            </a:r>
            <a:r>
              <a:rPr lang="de-CH" baseline="0" dirty="0"/>
              <a:t> </a:t>
            </a:r>
            <a:r>
              <a:rPr lang="de-CH" baseline="0" dirty="0" err="1"/>
              <a:t>Kompas</a:t>
            </a:r>
            <a:r>
              <a:rPr lang="de-CH" baseline="0" dirty="0"/>
              <a:t> vorhanden sein?</a:t>
            </a:r>
          </a:p>
          <a:p>
            <a:r>
              <a:rPr lang="de-CH" baseline="0" dirty="0"/>
              <a:t>-Welche Voraussetzungen müssen erfüllt werden (z.B. bei </a:t>
            </a:r>
            <a:r>
              <a:rPr lang="de-CH" baseline="0" dirty="0" err="1"/>
              <a:t>Flarm</a:t>
            </a:r>
            <a:r>
              <a:rPr lang="de-CH" baseline="0" dirty="0"/>
              <a:t>-Einbau), Verweist auf AC-43 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01687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Unsere Transponder gehen</a:t>
            </a:r>
            <a:r>
              <a:rPr lang="de-CH" baseline="0" dirty="0"/>
              <a:t> hops!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2115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>
                <a:solidFill>
                  <a:srgbClr val="FF0000"/>
                </a:solidFill>
              </a:rPr>
              <a:t>Animiert betrachten!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59983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Problematik:</a:t>
            </a:r>
            <a:r>
              <a:rPr lang="de-CH" baseline="0" dirty="0"/>
              <a:t> Schlechte Übermittlung bei unter und überfliegen = Vorsicht beim Hochziehen!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667621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929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Daher Aufsichtsperson</a:t>
            </a:r>
            <a:r>
              <a:rPr lang="de-CH" baseline="0" dirty="0"/>
              <a:t> bei Winterarbeit.</a:t>
            </a:r>
            <a:endParaRPr lang="de-CH" dirty="0"/>
          </a:p>
          <a:p>
            <a:r>
              <a:rPr lang="de-CH" dirty="0"/>
              <a:t>Hinweis auf "Pilot </a:t>
            </a:r>
            <a:r>
              <a:rPr lang="de-CH" dirty="0" err="1"/>
              <a:t>Owner</a:t>
            </a:r>
            <a:r>
              <a:rPr lang="de-CH" dirty="0"/>
              <a:t> Maintenance"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4832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Unterscheiden</a:t>
            </a:r>
            <a:r>
              <a:rPr lang="de-CH" baseline="0" dirty="0"/>
              <a:t> zwischen "UNSANFT, was Fluglehrer als hart bezeichnen" und "HART"</a:t>
            </a:r>
            <a:endParaRPr lang="de-CH" dirty="0"/>
          </a:p>
          <a:p>
            <a:r>
              <a:rPr lang="de-CH" dirty="0"/>
              <a:t>Wieso? Es können nicht</a:t>
            </a:r>
            <a:r>
              <a:rPr lang="de-CH" baseline="0" dirty="0"/>
              <a:t> offensichtliche Schäden an der Struktur auftreten.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7315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3695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238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0598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263E-10CF-4E90-8AA0-A6D12B731C9E}" type="slidenum">
              <a:rPr lang="de-CH" smtClean="0"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35880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800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064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485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470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60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920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3958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189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6083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999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5525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D062C-A64F-41F1-B28F-6E0157CFE7A8}" type="datetimeFigureOut">
              <a:rPr lang="de-CH" smtClean="0"/>
              <a:t>20.03.2019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1A2CD-B6FF-480B-A7C0-463D31FE50BB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348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ti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"/><Relationship Id="rId5" Type="http://schemas.openxmlformats.org/officeDocument/2006/relationships/image" Target="../media/image22.tif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"/><Relationship Id="rId5" Type="http://schemas.openxmlformats.org/officeDocument/2006/relationships/image" Target="../media/image40.jpg"/><Relationship Id="rId4" Type="http://schemas.openxmlformats.org/officeDocument/2006/relationships/image" Target="../media/image39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0" y="0"/>
            <a:ext cx="5400000" cy="139930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250" y="1703496"/>
            <a:ext cx="8989495" cy="1084300"/>
          </a:xfrm>
        </p:spPr>
        <p:txBody>
          <a:bodyPr>
            <a:normAutofit fontScale="90000"/>
          </a:bodyPr>
          <a:lstStyle/>
          <a:p>
            <a:r>
              <a:rPr lang="de-CH" b="1" spc="-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Arbeiten am Segelflugzeug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979510" y="3091989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</a:rPr>
              <a:t>Alles,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85035" y="3091989"/>
            <a:ext cx="376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</a:rPr>
              <a:t>Was darf ich ?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462160" y="3091989"/>
            <a:ext cx="3296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u="sng" dirty="0">
                <a:solidFill>
                  <a:schemeClr val="bg1"/>
                </a:solidFill>
              </a:rPr>
              <a:t>aber richtig!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57759" y="3922986"/>
            <a:ext cx="782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i="1" dirty="0">
                <a:solidFill>
                  <a:srgbClr val="FFFF00"/>
                </a:solidFill>
              </a:rPr>
              <a:t>Doch muss deine Arbeit meistens von einem für diese Arbeit Lizenzierten abgenommen werden!</a:t>
            </a:r>
          </a:p>
        </p:txBody>
      </p:sp>
    </p:spTree>
    <p:extLst>
      <p:ext uri="{BB962C8B-B14F-4D97-AF65-F5344CB8AC3E}">
        <p14:creationId xmlns:p14="http://schemas.microsoft.com/office/powerpoint/2010/main" val="370400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49" y="365127"/>
            <a:ext cx="8639175" cy="750442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/>
              <a:t>Folgen einer Landung ohne Rad auf Gras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7" y="1638789"/>
            <a:ext cx="3510000" cy="468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8BAFC7F-2A0E-4BE7-8EF5-5B396DE5C643}"/>
              </a:ext>
            </a:extLst>
          </p:cNvPr>
          <p:cNvSpPr txBox="1"/>
          <p:nvPr/>
        </p:nvSpPr>
        <p:spPr>
          <a:xfrm>
            <a:off x="2405296" y="1115569"/>
            <a:ext cx="432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Doch bei genauem hinsehen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8A9E28-6D28-4817-A710-E198F4D90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24" y="1962431"/>
            <a:ext cx="5040000" cy="3780000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A50D0E72-14AB-4350-96DD-6608034221FF}"/>
              </a:ext>
            </a:extLst>
          </p:cNvPr>
          <p:cNvCxnSpPr/>
          <p:nvPr/>
        </p:nvCxnSpPr>
        <p:spPr>
          <a:xfrm flipH="1" flipV="1">
            <a:off x="5950893" y="4132097"/>
            <a:ext cx="525517" cy="1187669"/>
          </a:xfrm>
          <a:prstGeom prst="straightConnector1">
            <a:avLst/>
          </a:prstGeom>
          <a:ln w="38100">
            <a:solidFill>
              <a:srgbClr val="FFFF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19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49" y="365127"/>
            <a:ext cx="8639175" cy="750442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/>
              <a:t>Folgen einer Landung ohne Rad auf Gras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7" y="1115569"/>
            <a:ext cx="4140000" cy="3105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24" y="1115569"/>
            <a:ext cx="4140000" cy="3105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09" y="2999883"/>
            <a:ext cx="4140000" cy="3105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88F5F04-EEFE-421B-ADFE-578FCF6B8E9D}"/>
              </a:ext>
            </a:extLst>
          </p:cNvPr>
          <p:cNvSpPr txBox="1"/>
          <p:nvPr/>
        </p:nvSpPr>
        <p:spPr>
          <a:xfrm>
            <a:off x="1756878" y="6104883"/>
            <a:ext cx="5679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800" dirty="0"/>
              <a:t>Würdest du diese Schäden erkennen?</a:t>
            </a:r>
          </a:p>
        </p:txBody>
      </p:sp>
    </p:spTree>
    <p:extLst>
      <p:ext uri="{BB962C8B-B14F-4D97-AF65-F5344CB8AC3E}">
        <p14:creationId xmlns:p14="http://schemas.microsoft.com/office/powerpoint/2010/main" val="6492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49" y="365127"/>
            <a:ext cx="8639175" cy="750442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/>
              <a:t>Folgen einer Landung ohne Rad auf Gras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0" y="1250528"/>
            <a:ext cx="4050000" cy="540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023773C-2BFF-46B7-9687-3DCE10A558D2}"/>
              </a:ext>
            </a:extLst>
          </p:cNvPr>
          <p:cNvSpPr txBox="1"/>
          <p:nvPr/>
        </p:nvSpPr>
        <p:spPr>
          <a:xfrm>
            <a:off x="4737931" y="3258030"/>
            <a:ext cx="41488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Rumpfunterseite </a:t>
            </a:r>
            <a:br>
              <a:rPr lang="de-CH" sz="2800" dirty="0"/>
            </a:br>
            <a:r>
              <a:rPr lang="de-CH" sz="2800" dirty="0"/>
              <a:t>nach beheben der Schäden</a:t>
            </a:r>
            <a:br>
              <a:rPr lang="de-CH" sz="2800" dirty="0"/>
            </a:br>
            <a:r>
              <a:rPr lang="de-CH" sz="2800" dirty="0"/>
              <a:t>vor Lackierung</a:t>
            </a:r>
          </a:p>
        </p:txBody>
      </p:sp>
    </p:spTree>
    <p:extLst>
      <p:ext uri="{BB962C8B-B14F-4D97-AF65-F5344CB8AC3E}">
        <p14:creationId xmlns:p14="http://schemas.microsoft.com/office/powerpoint/2010/main" val="33100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365127"/>
            <a:ext cx="7553325" cy="905890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Riss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12664" y="1740467"/>
            <a:ext cx="3202686" cy="4351338"/>
          </a:xfrm>
        </p:spPr>
        <p:txBody>
          <a:bodyPr/>
          <a:lstStyle/>
          <a:p>
            <a:r>
              <a:rPr lang="de-CH" dirty="0"/>
              <a:t>Auch dahinter verbirgt sich ein GFK Schaden.</a:t>
            </a:r>
            <a:br>
              <a:rPr lang="de-CH" dirty="0"/>
            </a:br>
            <a:endParaRPr lang="de-CH" dirty="0"/>
          </a:p>
          <a:p>
            <a:r>
              <a:rPr lang="de-CH" dirty="0"/>
              <a:t>Leider werden solche Schäden oft erst nach einiger Zeit sichtbar.</a:t>
            </a:r>
            <a:br>
              <a:rPr lang="de-CH" dirty="0"/>
            </a:br>
            <a:r>
              <a:rPr lang="de-CH" dirty="0"/>
              <a:t>Also immer wieder mal hinsehen!</a:t>
            </a:r>
          </a:p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1" y="1271017"/>
            <a:ext cx="3785239" cy="535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175" y="365127"/>
            <a:ext cx="8620125" cy="892174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Werden wir praktisch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7175" y="5305533"/>
            <a:ext cx="8620125" cy="972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b="1" dirty="0">
                <a:solidFill>
                  <a:srgbClr val="FF0000"/>
                </a:solidFill>
              </a:rPr>
              <a:t>Bei Schraubenwechsel Festigkeit, Schaftlänge, Material und Oberflächen-Behandlung beachten 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01" y="1360995"/>
            <a:ext cx="6358121" cy="2607935"/>
          </a:xfrm>
          <a:prstGeom prst="rect">
            <a:avLst/>
          </a:prstGeom>
        </p:spPr>
      </p:pic>
      <p:pic>
        <p:nvPicPr>
          <p:cNvPr id="5" name="Inhaltsplatzhalt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257301"/>
            <a:ext cx="2413826" cy="2815324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B5CA793-45CA-42E3-B17F-B1539C5D4858}"/>
              </a:ext>
            </a:extLst>
          </p:cNvPr>
          <p:cNvGrpSpPr/>
          <p:nvPr/>
        </p:nvGrpSpPr>
        <p:grpSpPr>
          <a:xfrm>
            <a:off x="257175" y="3223309"/>
            <a:ext cx="4634538" cy="1978529"/>
            <a:chOff x="257175" y="3223309"/>
            <a:chExt cx="4634538" cy="1978529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53B5F27-2305-4B1A-950C-7FE5DD606112}"/>
                </a:ext>
              </a:extLst>
            </p:cNvPr>
            <p:cNvSpPr txBox="1"/>
            <p:nvPr/>
          </p:nvSpPr>
          <p:spPr>
            <a:xfrm>
              <a:off x="257175" y="4617063"/>
              <a:ext cx="46345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3200" b="1" dirty="0"/>
                <a:t>Festigkeits-Kennzeichnung</a:t>
              </a: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F4585C21-5CAA-4044-B930-FCCB2D946EBC}"/>
                </a:ext>
              </a:extLst>
            </p:cNvPr>
            <p:cNvCxnSpPr/>
            <p:nvPr/>
          </p:nvCxnSpPr>
          <p:spPr>
            <a:xfrm flipH="1" flipV="1">
              <a:off x="998376" y="3778898"/>
              <a:ext cx="233265" cy="914400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19B799C1-04AF-4586-A7AD-99FB4A5842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1641" y="3223309"/>
              <a:ext cx="1637683" cy="1497449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2BE8AAA-7448-496E-9FBC-37007C72708B}"/>
              </a:ext>
            </a:extLst>
          </p:cNvPr>
          <p:cNvGrpSpPr/>
          <p:nvPr/>
        </p:nvGrpSpPr>
        <p:grpSpPr>
          <a:xfrm>
            <a:off x="4308684" y="3187935"/>
            <a:ext cx="3198887" cy="2013903"/>
            <a:chOff x="4308684" y="3187935"/>
            <a:chExt cx="3198887" cy="2013903"/>
          </a:xfrm>
        </p:grpSpPr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04EBB021-1444-4744-A4E3-D6DB7D2922C4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5084827" y="3345913"/>
              <a:ext cx="1342256" cy="1271150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58BD80D-A229-428B-ACD6-2532B032ED31}"/>
                </a:ext>
              </a:extLst>
            </p:cNvPr>
            <p:cNvSpPr txBox="1"/>
            <p:nvPr/>
          </p:nvSpPr>
          <p:spPr>
            <a:xfrm>
              <a:off x="5346595" y="4617063"/>
              <a:ext cx="21609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3200" b="1" dirty="0"/>
                <a:t>Schaftlänge</a:t>
              </a:r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A21A7A8B-B6DB-4F9D-B009-C28F45AE35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8684" y="3187935"/>
              <a:ext cx="1493940" cy="101738"/>
            </a:xfrm>
            <a:prstGeom prst="straightConnector1">
              <a:avLst/>
            </a:prstGeom>
            <a:ln w="3810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348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365128"/>
            <a:ext cx="8629650" cy="759480"/>
          </a:xfrm>
        </p:spPr>
        <p:txBody>
          <a:bodyPr>
            <a:normAutofit fontScale="90000"/>
          </a:bodyPr>
          <a:lstStyle/>
          <a:p>
            <a:r>
              <a:rPr lang="de-CH" sz="3600" b="1" spc="300" dirty="0"/>
              <a:t>Zulässige Anzugsmoment von Schrauben </a:t>
            </a:r>
            <a:br>
              <a:rPr lang="de-CH" sz="6000" b="1" spc="300" dirty="0"/>
            </a:br>
            <a:r>
              <a:rPr lang="de-CH" sz="2700" b="1" spc="300" dirty="0"/>
              <a:t>und Werkzeuggrössen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6" y="1124608"/>
            <a:ext cx="8133968" cy="53956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EE9B32-8DE8-4E4D-8F66-F658253A13C0}"/>
              </a:ext>
            </a:extLst>
          </p:cNvPr>
          <p:cNvSpPr txBox="1"/>
          <p:nvPr/>
        </p:nvSpPr>
        <p:spPr>
          <a:xfrm>
            <a:off x="2843936" y="6060474"/>
            <a:ext cx="5795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Für Schrauben </a:t>
            </a:r>
            <a:r>
              <a:rPr lang="de-CH" b="1" dirty="0"/>
              <a:t>an Bremsen und Rad-Felgen</a:t>
            </a:r>
          </a:p>
          <a:p>
            <a:r>
              <a:rPr lang="de-CH" dirty="0"/>
              <a:t>unbedingt </a:t>
            </a:r>
            <a:r>
              <a:rPr lang="de-CH" b="1" dirty="0"/>
              <a:t>Drehmoment nach Herstellerangabe anwenden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54897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0"/>
            <a:ext cx="9000000" cy="619200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9B94FF-97AC-44EF-903C-ED8549836A65}"/>
              </a:ext>
            </a:extLst>
          </p:cNvPr>
          <p:cNvSpPr txBox="1"/>
          <p:nvPr/>
        </p:nvSpPr>
        <p:spPr>
          <a:xfrm>
            <a:off x="56469" y="5591835"/>
            <a:ext cx="9031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3600" dirty="0"/>
              <a:t>Taille ist ja schön, aber nicht an einer Schraube.</a:t>
            </a:r>
            <a:br>
              <a:rPr lang="de-CH" sz="3600" dirty="0"/>
            </a:br>
            <a:r>
              <a:rPr lang="de-CH" sz="3600" dirty="0"/>
              <a:t>Resultat, wenn zu fest angezogen.</a:t>
            </a:r>
          </a:p>
        </p:txBody>
      </p:sp>
    </p:spTree>
    <p:extLst>
      <p:ext uri="{BB962C8B-B14F-4D97-AF65-F5344CB8AC3E}">
        <p14:creationId xmlns:p14="http://schemas.microsoft.com/office/powerpoint/2010/main" val="4471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175" y="365127"/>
            <a:ext cx="8620125" cy="892174"/>
          </a:xfrm>
        </p:spPr>
        <p:txBody>
          <a:bodyPr/>
          <a:lstStyle/>
          <a:p>
            <a:pPr algn="ctr"/>
            <a:r>
              <a:rPr lang="de-CH" b="1" dirty="0"/>
              <a:t>Amerikanische </a:t>
            </a:r>
            <a:r>
              <a:rPr lang="de-CH" b="1" dirty="0" err="1"/>
              <a:t>Flz</a:t>
            </a:r>
            <a:r>
              <a:rPr lang="de-CH" b="1" dirty="0"/>
              <a:t>. Schrauben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42" y="1257301"/>
            <a:ext cx="3571516" cy="5131996"/>
          </a:xfrm>
        </p:spPr>
      </p:pic>
    </p:spTree>
    <p:extLst>
      <p:ext uri="{BB962C8B-B14F-4D97-AF65-F5344CB8AC3E}">
        <p14:creationId xmlns:p14="http://schemas.microsoft.com/office/powerpoint/2010/main" val="2759824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494" y="365126"/>
            <a:ext cx="8584473" cy="847793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Schrauben Sicherung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7" y="2732558"/>
            <a:ext cx="4680000" cy="138958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" y="4135714"/>
            <a:ext cx="4680000" cy="2271020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B2D9FCD-0D3C-4048-AF72-E011413EB94F}"/>
              </a:ext>
            </a:extLst>
          </p:cNvPr>
          <p:cNvGrpSpPr/>
          <p:nvPr/>
        </p:nvGrpSpPr>
        <p:grpSpPr>
          <a:xfrm>
            <a:off x="284494" y="2730029"/>
            <a:ext cx="3360649" cy="340105"/>
            <a:chOff x="284494" y="2730029"/>
            <a:chExt cx="3360649" cy="340105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758" y="2730029"/>
              <a:ext cx="523385" cy="324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4" y="2746134"/>
              <a:ext cx="531000" cy="324000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43" y="2092161"/>
            <a:ext cx="1469671" cy="360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53243" y="5688801"/>
            <a:ext cx="351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rgbClr val="00B050"/>
                </a:solidFill>
              </a:rPr>
              <a:t>  Richtig</a:t>
            </a:r>
            <a:r>
              <a:rPr lang="de-CH" sz="2400" dirty="0"/>
              <a:t>                   </a:t>
            </a:r>
            <a:r>
              <a:rPr lang="de-CH" sz="2400" dirty="0">
                <a:solidFill>
                  <a:srgbClr val="FF0000"/>
                </a:solidFill>
              </a:rPr>
              <a:t>Falsch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80" y="2092161"/>
            <a:ext cx="1469136" cy="359664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7" y="1040962"/>
            <a:ext cx="1524000" cy="1524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45377" y="1507386"/>
            <a:ext cx="3176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/>
              <a:t>= Einweg Mutter 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353243" y="1509822"/>
            <a:ext cx="351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rgbClr val="00B050"/>
                </a:solidFill>
              </a:rPr>
              <a:t> </a:t>
            </a:r>
            <a:r>
              <a:rPr lang="de-CH" sz="3200" dirty="0"/>
              <a:t>Drahtsicherung</a:t>
            </a:r>
            <a:endParaRPr lang="de-CH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365127"/>
            <a:ext cx="8648700" cy="892174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Konkrete Situationen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50" y="1257301"/>
            <a:ext cx="8648700" cy="4919662"/>
          </a:xfrm>
        </p:spPr>
        <p:txBody>
          <a:bodyPr>
            <a:normAutofit/>
          </a:bodyPr>
          <a:lstStyle/>
          <a:p>
            <a:r>
              <a:rPr lang="de-CH" sz="4000" dirty="0"/>
              <a:t>Anhänger vorführen</a:t>
            </a:r>
          </a:p>
          <a:p>
            <a:r>
              <a:rPr lang="de-CH" sz="4000" dirty="0"/>
              <a:t>Jährliche Wartung </a:t>
            </a:r>
            <a:br>
              <a:rPr lang="de-CH" sz="4000" dirty="0"/>
            </a:br>
            <a:r>
              <a:rPr lang="de-CH" sz="3600" dirty="0"/>
              <a:t>(muss nicht im Winter sein)</a:t>
            </a:r>
          </a:p>
          <a:p>
            <a:r>
              <a:rPr lang="de-CH" sz="4000" dirty="0"/>
              <a:t>Bremsen</a:t>
            </a:r>
          </a:p>
          <a:p>
            <a:r>
              <a:rPr lang="de-CH" sz="4000" dirty="0"/>
              <a:t>Änderung der Instrumentierung</a:t>
            </a:r>
          </a:p>
        </p:txBody>
      </p:sp>
    </p:spTree>
    <p:extLst>
      <p:ext uri="{BB962C8B-B14F-4D97-AF65-F5344CB8AC3E}">
        <p14:creationId xmlns:p14="http://schemas.microsoft.com/office/powerpoint/2010/main" val="24014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36D89-404B-477A-8A91-E678B64C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5400" b="1" dirty="0">
                <a:solidFill>
                  <a:schemeClr val="bg1"/>
                </a:solidFill>
              </a:rPr>
              <a:t>Ziel dieser Präsentation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9BAD3B-AF60-4F9F-B2D2-897D58656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>
                <a:solidFill>
                  <a:schemeClr val="bg1"/>
                </a:solidFill>
              </a:rPr>
              <a:t>Nicht wie, </a:t>
            </a:r>
          </a:p>
          <a:p>
            <a:pPr marL="0" indent="0">
              <a:buNone/>
            </a:pPr>
            <a:r>
              <a:rPr lang="de-CH" b="1" dirty="0">
                <a:solidFill>
                  <a:schemeClr val="bg1"/>
                </a:solidFill>
              </a:rPr>
              <a:t>	sondern «wo erfahre ich wie».</a:t>
            </a:r>
          </a:p>
          <a:p>
            <a:r>
              <a:rPr lang="de-CH" b="1" dirty="0">
                <a:solidFill>
                  <a:schemeClr val="bg1"/>
                </a:solidFill>
              </a:rPr>
              <a:t>Sensibilisierung Mängel rechtzeitig zu erkennen.</a:t>
            </a:r>
          </a:p>
          <a:p>
            <a:r>
              <a:rPr lang="de-CH" b="1" dirty="0">
                <a:solidFill>
                  <a:schemeClr val="bg1"/>
                </a:solidFill>
              </a:rPr>
              <a:t>Ein wenig Elementares, </a:t>
            </a:r>
          </a:p>
          <a:p>
            <a:pPr marL="0" indent="0">
              <a:buNone/>
            </a:pPr>
            <a:r>
              <a:rPr lang="de-CH" b="1" dirty="0">
                <a:solidFill>
                  <a:schemeClr val="bg1"/>
                </a:solidFill>
              </a:rPr>
              <a:t>	das Neulinge oft noch nicht kennen</a:t>
            </a:r>
            <a:r>
              <a:rPr lang="de-CH" dirty="0">
                <a:solidFill>
                  <a:schemeClr val="bg1"/>
                </a:solidFill>
              </a:rPr>
              <a:t>.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277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49" y="365126"/>
            <a:ext cx="8658225" cy="920749"/>
          </a:xfrm>
        </p:spPr>
        <p:txBody>
          <a:bodyPr>
            <a:normAutofit/>
          </a:bodyPr>
          <a:lstStyle/>
          <a:p>
            <a:r>
              <a:rPr lang="de-CH" sz="6000" b="1" spc="300" dirty="0"/>
              <a:t>Anhänger vorführen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49" y="1285874"/>
            <a:ext cx="8658225" cy="52482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CH" sz="5400" dirty="0"/>
              <a:t>Variante 1:</a:t>
            </a:r>
            <a:endParaRPr lang="de-CH" sz="4000" dirty="0"/>
          </a:p>
          <a:p>
            <a:pPr marL="0" indent="0">
              <a:buNone/>
            </a:pPr>
            <a:r>
              <a:rPr lang="de-CH" sz="4000" dirty="0"/>
              <a:t>Anhänger zur Anhänger-Garage bringen</a:t>
            </a:r>
          </a:p>
          <a:p>
            <a:pPr marL="0" indent="0">
              <a:buNone/>
            </a:pPr>
            <a:r>
              <a:rPr lang="de-CH" sz="4000" dirty="0"/>
              <a:t>und Rechnung selber bezahlen!</a:t>
            </a:r>
          </a:p>
          <a:p>
            <a:pPr marL="0" indent="0">
              <a:buNone/>
            </a:pPr>
            <a:endParaRPr lang="de-CH" sz="4400" dirty="0"/>
          </a:p>
          <a:p>
            <a:pPr marL="0" indent="0" algn="ctr">
              <a:buNone/>
            </a:pPr>
            <a:r>
              <a:rPr lang="de-CH" sz="3900" b="1" i="1" dirty="0">
                <a:solidFill>
                  <a:srgbClr val="0070C0"/>
                </a:solidFill>
              </a:rPr>
              <a:t>Auch für Flugzeugreparaturen anwendbar!</a:t>
            </a:r>
          </a:p>
          <a:p>
            <a:pPr marL="0" indent="0">
              <a:buNone/>
            </a:pPr>
            <a:endParaRPr lang="de-CH" sz="4400" dirty="0"/>
          </a:p>
        </p:txBody>
      </p:sp>
      <p:cxnSp>
        <p:nvCxnSpPr>
          <p:cNvPr id="5" name="Gerader Verbinder 4"/>
          <p:cNvCxnSpPr/>
          <p:nvPr/>
        </p:nvCxnSpPr>
        <p:spPr>
          <a:xfrm flipV="1">
            <a:off x="1241753" y="3467100"/>
            <a:ext cx="5530522" cy="79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4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123" y="365127"/>
            <a:ext cx="8686801" cy="892174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Anhänger vorführen</a:t>
            </a:r>
            <a:endParaRPr lang="de-CH" sz="6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8124" y="1257301"/>
            <a:ext cx="8686801" cy="52943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CH" sz="4000" dirty="0"/>
              <a:t>Variante 2:</a:t>
            </a:r>
            <a:br>
              <a:rPr lang="de-CH" dirty="0"/>
            </a:br>
            <a:r>
              <a:rPr lang="de-CH" sz="3200" dirty="0"/>
              <a:t>Selber checken und Defekte notfalls beheben.</a:t>
            </a:r>
          </a:p>
          <a:p>
            <a:pPr defTabSz="542925"/>
            <a:r>
              <a:rPr lang="de-CH" dirty="0"/>
              <a:t>Beleuchtung prüfen.</a:t>
            </a:r>
            <a:br>
              <a:rPr lang="de-CH" dirty="0"/>
            </a:br>
            <a:r>
              <a:rPr lang="de-CH" dirty="0"/>
              <a:t>	</a:t>
            </a:r>
            <a:r>
              <a:rPr lang="de-CH" sz="2400" dirty="0"/>
              <a:t>- Bremsleuchte darf nicht gelb durchschimmern.</a:t>
            </a:r>
            <a:br>
              <a:rPr lang="de-CH" sz="2400" dirty="0"/>
            </a:br>
            <a:r>
              <a:rPr lang="de-CH" sz="2400" dirty="0"/>
              <a:t>	- Seitenleuchten und Katzenaugen-Reflektion prüfen.</a:t>
            </a:r>
          </a:p>
          <a:p>
            <a:r>
              <a:rPr lang="de-CH" dirty="0"/>
              <a:t>Pneus aussen und </a:t>
            </a:r>
            <a:r>
              <a:rPr lang="de-CH" u="sng" dirty="0"/>
              <a:t>innen</a:t>
            </a:r>
            <a:r>
              <a:rPr lang="de-CH" dirty="0"/>
              <a:t>, auf Risse und Beulen prüfen.</a:t>
            </a:r>
          </a:p>
          <a:p>
            <a:r>
              <a:rPr lang="de-CH" dirty="0"/>
              <a:t>Auflaufbremse:  </a:t>
            </a:r>
          </a:p>
          <a:p>
            <a:pPr marL="0" indent="0" defTabSz="542925">
              <a:buNone/>
            </a:pPr>
            <a:r>
              <a:rPr lang="de-CH" b="1" dirty="0"/>
              <a:t>	</a:t>
            </a:r>
            <a:r>
              <a:rPr lang="de-CH" sz="2400" b="1" dirty="0"/>
              <a:t>Visuell:</a:t>
            </a:r>
            <a:r>
              <a:rPr lang="de-CH" sz="2400" dirty="0"/>
              <a:t> Gebremsten Anhänger zurückstossen. Danach muss der 	Bremshebel weniger als 90</a:t>
            </a:r>
            <a:r>
              <a:rPr lang="de-CH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○</a:t>
            </a:r>
            <a:r>
              <a:rPr lang="de-CH" sz="2400" dirty="0"/>
              <a:t> Ausschlag haben.</a:t>
            </a:r>
          </a:p>
          <a:p>
            <a:pPr marL="0" indent="0" defTabSz="542925">
              <a:buNone/>
            </a:pPr>
            <a:r>
              <a:rPr lang="de-CH" sz="2400" b="1" dirty="0"/>
              <a:t>	Beim Fahren: </a:t>
            </a:r>
            <a:r>
              <a:rPr lang="de-CH" sz="2400" dirty="0"/>
              <a:t>Bei Vollbremsung aus langsamen Schritt-Tempo 	darf kein Schlag auf die Anhängerkupplung spürbar sein.</a:t>
            </a:r>
          </a:p>
          <a:p>
            <a:pPr marL="0" indent="0">
              <a:buNone/>
            </a:pPr>
            <a:endParaRPr lang="de-C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2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125" y="365126"/>
            <a:ext cx="8648700" cy="1325563"/>
          </a:xfrm>
        </p:spPr>
        <p:txBody>
          <a:bodyPr>
            <a:noAutofit/>
          </a:bodyPr>
          <a:lstStyle/>
          <a:p>
            <a:r>
              <a:rPr lang="de-CH" sz="6000" b="1" spc="300" dirty="0"/>
              <a:t>Anhänger </a:t>
            </a:r>
            <a:endParaRPr lang="de-CH" sz="60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689738"/>
            <a:ext cx="4007177" cy="3071784"/>
          </a:xfrm>
        </p:spPr>
      </p:pic>
      <p:sp>
        <p:nvSpPr>
          <p:cNvPr id="5" name="Textfeld 4"/>
          <p:cNvSpPr txBox="1"/>
          <p:nvPr/>
        </p:nvSpPr>
        <p:spPr>
          <a:xfrm>
            <a:off x="238125" y="5010818"/>
            <a:ext cx="864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/>
              <a:t>Super Anleitungen von Spindelberger Webseite befolgen!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407408" y="2628504"/>
            <a:ext cx="4315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Einstellen der Auflaufbremse</a:t>
            </a:r>
            <a:br>
              <a:rPr lang="de-CH" sz="2400" dirty="0"/>
            </a:br>
            <a:r>
              <a:rPr lang="de-CH" sz="2400" dirty="0"/>
              <a:t>oder andre Defekte an Anhänger beheben.</a:t>
            </a:r>
          </a:p>
        </p:txBody>
      </p:sp>
    </p:spTree>
    <p:extLst>
      <p:ext uri="{BB962C8B-B14F-4D97-AF65-F5344CB8AC3E}">
        <p14:creationId xmlns:p14="http://schemas.microsoft.com/office/powerpoint/2010/main" val="17700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032" y="365127"/>
            <a:ext cx="8631936" cy="901698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Jährliche Wartung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6032" y="1266825"/>
            <a:ext cx="8631936" cy="5276850"/>
          </a:xfrm>
        </p:spPr>
        <p:txBody>
          <a:bodyPr>
            <a:normAutofit/>
          </a:bodyPr>
          <a:lstStyle/>
          <a:p>
            <a:r>
              <a:rPr lang="de-CH" sz="4000" i="1" dirty="0"/>
              <a:t>"Streicheln mit Politur"  </a:t>
            </a:r>
          </a:p>
          <a:p>
            <a:pPr marL="0" indent="0" defTabSz="180975">
              <a:buNone/>
            </a:pPr>
            <a:r>
              <a:rPr lang="de-CH" sz="3600" dirty="0"/>
              <a:t>	schreibt das Wartungshandbuch eine 	Reihe 	weiterer Arbeiten und Kontrollen 	vor, die 	jährlich durchzuführen sind!</a:t>
            </a:r>
          </a:p>
          <a:p>
            <a:r>
              <a:rPr lang="de-CH" sz="3600" dirty="0"/>
              <a:t>Was genau zu tun ist hängt vom Flugzeugtyp ab und steht im Wartungshandbuch.</a:t>
            </a:r>
          </a:p>
          <a:p>
            <a:r>
              <a:rPr lang="de-CH" sz="3600" dirty="0"/>
              <a:t>SGZ-Checkliste befolgen.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412799" y="1190625"/>
            <a:ext cx="2569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spc="300" dirty="0"/>
              <a:t>klar, doch</a:t>
            </a:r>
          </a:p>
        </p:txBody>
      </p:sp>
    </p:spTree>
    <p:extLst>
      <p:ext uri="{BB962C8B-B14F-4D97-AF65-F5344CB8AC3E}">
        <p14:creationId xmlns:p14="http://schemas.microsoft.com/office/powerpoint/2010/main" val="35040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032" y="365126"/>
            <a:ext cx="8650224" cy="882649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Scheibenbremsen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6032" y="1247774"/>
            <a:ext cx="8650224" cy="5305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4000" b="1" dirty="0">
                <a:solidFill>
                  <a:srgbClr val="FF0000"/>
                </a:solidFill>
              </a:rPr>
              <a:t>Achtung: </a:t>
            </a:r>
          </a:p>
          <a:p>
            <a:pPr marL="0" indent="0">
              <a:buNone/>
            </a:pPr>
            <a:r>
              <a:rPr lang="de-CH" b="1" dirty="0">
                <a:solidFill>
                  <a:srgbClr val="FF0000"/>
                </a:solidFill>
              </a:rPr>
              <a:t>Falsche Bremsflüssigkeit macht Bremsen unwirksam!</a:t>
            </a:r>
          </a:p>
          <a:p>
            <a:r>
              <a:rPr lang="de-CH" sz="3200" dirty="0"/>
              <a:t>Ist ein "</a:t>
            </a:r>
            <a:r>
              <a:rPr lang="de-CH" sz="3200" b="1" dirty="0">
                <a:solidFill>
                  <a:srgbClr val="FF0000"/>
                </a:solidFill>
              </a:rPr>
              <a:t>Ø</a:t>
            </a:r>
            <a:r>
              <a:rPr lang="de-CH" sz="3200" dirty="0"/>
              <a:t>" auf der Bremszange, darf nur DOT 4 verwendet werden </a:t>
            </a:r>
            <a:r>
              <a:rPr lang="de-CH" sz="2400" dirty="0"/>
              <a:t>(vorwiegend bei Schempp-Hirt </a:t>
            </a:r>
            <a:r>
              <a:rPr lang="de-CH" sz="2400" dirty="0" err="1"/>
              <a:t>Flz</a:t>
            </a:r>
            <a:r>
              <a:rPr lang="de-CH" sz="2400" dirty="0"/>
              <a:t>)</a:t>
            </a:r>
            <a:r>
              <a:rPr lang="de-CH" dirty="0"/>
              <a:t>.</a:t>
            </a:r>
          </a:p>
          <a:p>
            <a:pPr marL="0" indent="0" defTabSz="542925">
              <a:lnSpc>
                <a:spcPct val="120000"/>
              </a:lnSpc>
              <a:buNone/>
            </a:pPr>
            <a:r>
              <a:rPr lang="de-CH" sz="2600" dirty="0"/>
              <a:t>Dieses ist jährlich zu ersetzen, wegen seiner Wasseraufnahme.</a:t>
            </a:r>
          </a:p>
          <a:p>
            <a:pPr defTabSz="542925"/>
            <a:r>
              <a:rPr lang="de-CH" sz="3200" dirty="0"/>
              <a:t>Sonst kommt "immer" </a:t>
            </a:r>
            <a:r>
              <a:rPr lang="de-CH" sz="3200" dirty="0" err="1"/>
              <a:t>Aeroshell</a:t>
            </a:r>
            <a:r>
              <a:rPr lang="de-CH" sz="3200" dirty="0"/>
              <a:t> 4 oder ein</a:t>
            </a:r>
            <a:br>
              <a:rPr lang="de-CH" sz="3200" dirty="0"/>
            </a:br>
            <a:r>
              <a:rPr lang="de-CH" sz="3200" dirty="0"/>
              <a:t>Äquivalent zum Einsatz.</a:t>
            </a:r>
            <a:br>
              <a:rPr lang="de-CH" sz="3200" dirty="0"/>
            </a:br>
            <a:r>
              <a:rPr lang="de-CH" sz="2400" dirty="0"/>
              <a:t>Diese Bremsflüssigkeit ist nieder viskoser als DOT 4 und nicht hygroskopisch.</a:t>
            </a:r>
          </a:p>
          <a:p>
            <a:pPr defTabSz="542925"/>
            <a:r>
              <a:rPr lang="de-CH" sz="2400" dirty="0"/>
              <a:t>Bei Bestellung von Ersatz-Dichtungen unbedingt Typ der Bremsflüssigkeit angeben!</a:t>
            </a:r>
          </a:p>
        </p:txBody>
      </p:sp>
    </p:spTree>
    <p:extLst>
      <p:ext uri="{BB962C8B-B14F-4D97-AF65-F5344CB8AC3E}">
        <p14:creationId xmlns:p14="http://schemas.microsoft.com/office/powerpoint/2010/main" val="33818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365126"/>
            <a:ext cx="8648700" cy="1325563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/>
              <a:t>Doch auch DOT4 ist nicht gleich DOT4!</a:t>
            </a:r>
            <a:br>
              <a:rPr lang="de-CH" sz="2800" dirty="0"/>
            </a:br>
            <a:r>
              <a:rPr lang="de-CH" sz="2400" b="1" dirty="0"/>
              <a:t>Unterschiedliche Eigenschaften von DOT4 Bremsflüssigkeiten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" y="2469484"/>
            <a:ext cx="3809530" cy="260213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2256316"/>
            <a:ext cx="5124450" cy="355351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23A72A-8814-4FED-B8B9-8C9599FECA02}"/>
              </a:ext>
            </a:extLst>
          </p:cNvPr>
          <p:cNvSpPr txBox="1"/>
          <p:nvPr/>
        </p:nvSpPr>
        <p:spPr>
          <a:xfrm>
            <a:off x="247650" y="5850417"/>
            <a:ext cx="8081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ATE SL6 ist ein besonders nieder viskose DOT 4 Bremsflüssigkeit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DB376B1-BBEB-42E8-98C1-EDAA8A94154C}"/>
              </a:ext>
            </a:extLst>
          </p:cNvPr>
          <p:cNvSpPr txBox="1"/>
          <p:nvPr/>
        </p:nvSpPr>
        <p:spPr>
          <a:xfrm>
            <a:off x="1126308" y="2069374"/>
            <a:ext cx="156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/>
              <a:t>Ansprechzeit</a:t>
            </a:r>
          </a:p>
        </p:txBody>
      </p:sp>
    </p:spTree>
    <p:extLst>
      <p:ext uri="{BB962C8B-B14F-4D97-AF65-F5344CB8AC3E}">
        <p14:creationId xmlns:p14="http://schemas.microsoft.com/office/powerpoint/2010/main" val="1942453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365126"/>
            <a:ext cx="8629650" cy="901699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Scheibenbremsen</a:t>
            </a:r>
            <a:endParaRPr lang="de-CH" sz="6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50" y="1266825"/>
            <a:ext cx="8629650" cy="52768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4000" dirty="0"/>
              <a:t>Was ist noch zu beachten?</a:t>
            </a:r>
          </a:p>
          <a:p>
            <a:pPr defTabSz="542925"/>
            <a:r>
              <a:rPr lang="de-CH" sz="4000" dirty="0"/>
              <a:t>Dicke der Bremsbeläge </a:t>
            </a:r>
            <a:br>
              <a:rPr lang="de-CH" sz="4000" dirty="0"/>
            </a:br>
            <a:r>
              <a:rPr lang="de-CH" sz="4000" dirty="0"/>
              <a:t>	</a:t>
            </a:r>
            <a:r>
              <a:rPr lang="de-CH" sz="3200" dirty="0"/>
              <a:t>(bei Cleveland Bremsen 2.54 mm)</a:t>
            </a:r>
          </a:p>
          <a:p>
            <a:r>
              <a:rPr lang="de-CH" sz="4000" dirty="0"/>
              <a:t>Auch die Bremsscheibe hat Verschleiss </a:t>
            </a:r>
            <a:br>
              <a:rPr lang="de-CH" sz="4000" dirty="0"/>
            </a:br>
            <a:r>
              <a:rPr lang="de-CH" sz="4000" dirty="0"/>
              <a:t>und darf eine minderst Dicke nicht unterschreiten.</a:t>
            </a:r>
          </a:p>
          <a:p>
            <a:r>
              <a:rPr lang="de-CH" sz="4000" dirty="0"/>
              <a:t>Beim Wechsel der Bremsbeläge denkt an Anziehmoment der Schrauben und Draht-Sicherung!</a:t>
            </a:r>
          </a:p>
        </p:txBody>
      </p:sp>
    </p:spTree>
    <p:extLst>
      <p:ext uri="{BB962C8B-B14F-4D97-AF65-F5344CB8AC3E}">
        <p14:creationId xmlns:p14="http://schemas.microsoft.com/office/powerpoint/2010/main" val="10348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032" y="365127"/>
            <a:ext cx="8622792" cy="892174"/>
          </a:xfrm>
        </p:spPr>
        <p:txBody>
          <a:bodyPr>
            <a:noAutofit/>
          </a:bodyPr>
          <a:lstStyle/>
          <a:p>
            <a:r>
              <a:rPr lang="de-CH" sz="6000" b="1" spc="-150" dirty="0"/>
              <a:t>Einbau neuer Instrumente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6032" y="1257301"/>
            <a:ext cx="8622792" cy="5237017"/>
          </a:xfrm>
        </p:spPr>
        <p:txBody>
          <a:bodyPr>
            <a:normAutofit/>
          </a:bodyPr>
          <a:lstStyle/>
          <a:p>
            <a:r>
              <a:rPr lang="de-CH" sz="4000" dirty="0"/>
              <a:t>Unbedingt CS-STAN befolgen!</a:t>
            </a:r>
          </a:p>
          <a:p>
            <a:pPr defTabSz="542925"/>
            <a:r>
              <a:rPr lang="de-CH" sz="4000" dirty="0"/>
              <a:t>Das Instrumentenbrett hat ein grosser Hebelarm und entsprechend hat sein Gewicht Einfluss auf den Schwerpunkt. 	</a:t>
            </a:r>
            <a:r>
              <a:rPr lang="de-CH" sz="3200" dirty="0"/>
              <a:t>Daher ist der Schwerpunkt nach zu rechnen</a:t>
            </a:r>
            <a:br>
              <a:rPr lang="de-CH" sz="3200" dirty="0"/>
            </a:br>
            <a:r>
              <a:rPr lang="de-CH" sz="3200" dirty="0"/>
              <a:t>	und im AFM fest zu halten. </a:t>
            </a:r>
            <a:br>
              <a:rPr lang="de-CH" sz="3200" dirty="0"/>
            </a:br>
            <a:r>
              <a:rPr lang="de-CH" sz="3200" dirty="0"/>
              <a:t>	Notfalls eine Neuwägung durchführen</a:t>
            </a:r>
            <a:r>
              <a:rPr lang="de-CH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736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6000" b="1" spc="300" dirty="0"/>
              <a:t>Instrumentierung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4000" dirty="0"/>
              <a:t>Sensoren für Grundinstrumente (pneumatisch)</a:t>
            </a:r>
          </a:p>
          <a:p>
            <a:r>
              <a:rPr lang="de-CH" sz="4000" dirty="0"/>
              <a:t>Falsch-Anzeigen und mögliche Ursachen.</a:t>
            </a:r>
          </a:p>
          <a:p>
            <a:r>
              <a:rPr lang="de-CH" sz="4000" dirty="0"/>
              <a:t>Ring um </a:t>
            </a:r>
            <a:r>
              <a:rPr lang="de-CH" sz="4000" dirty="0" err="1"/>
              <a:t>Vario</a:t>
            </a:r>
            <a:r>
              <a:rPr lang="de-CH" sz="4000" dirty="0"/>
              <a:t>, für was ist der gut?</a:t>
            </a:r>
          </a:p>
          <a:p>
            <a:endParaRPr lang="de-CH" sz="4000" dirty="0"/>
          </a:p>
        </p:txBody>
      </p:sp>
    </p:spTree>
    <p:extLst>
      <p:ext uri="{BB962C8B-B14F-4D97-AF65-F5344CB8AC3E}">
        <p14:creationId xmlns:p14="http://schemas.microsoft.com/office/powerpoint/2010/main" val="31432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98094-F8DA-478D-A8A8-097BE9F9D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92" y="270640"/>
            <a:ext cx="8383415" cy="1325563"/>
          </a:xfrm>
        </p:spPr>
        <p:txBody>
          <a:bodyPr>
            <a:noAutofit/>
          </a:bodyPr>
          <a:lstStyle/>
          <a:p>
            <a:pPr algn="ctr"/>
            <a:r>
              <a:rPr lang="de-CH" sz="4800" b="1" dirty="0"/>
              <a:t>Grundinstrumente (pneumatisch)</a:t>
            </a:r>
            <a:endParaRPr lang="de-CH" sz="48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A0198B8-DB47-4797-95E9-34B22487A280}"/>
              </a:ext>
            </a:extLst>
          </p:cNvPr>
          <p:cNvGrpSpPr/>
          <p:nvPr/>
        </p:nvGrpSpPr>
        <p:grpSpPr>
          <a:xfrm>
            <a:off x="972000" y="1401662"/>
            <a:ext cx="7200000" cy="4628479"/>
            <a:chOff x="972000" y="1485745"/>
            <a:chExt cx="7200000" cy="462847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FB83867-43FF-4E03-9A18-34E93A420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00" y="1876097"/>
              <a:ext cx="7200000" cy="4238127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DC6AFA5-4E2B-4CC1-ABA7-322D57042AB4}"/>
                </a:ext>
              </a:extLst>
            </p:cNvPr>
            <p:cNvSpPr txBox="1"/>
            <p:nvPr/>
          </p:nvSpPr>
          <p:spPr>
            <a:xfrm>
              <a:off x="1261242" y="1485745"/>
              <a:ext cx="1484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/>
                <a:t>Höhenmesser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24CE261-B61F-4D59-8967-55C730EBC050}"/>
                </a:ext>
              </a:extLst>
            </p:cNvPr>
            <p:cNvSpPr txBox="1"/>
            <p:nvPr/>
          </p:nvSpPr>
          <p:spPr>
            <a:xfrm>
              <a:off x="3920344" y="1495620"/>
              <a:ext cx="1237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/>
                <a:t>Variometer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D4EB6A8-6F5F-431D-84BE-EB8E4CBFCBDA}"/>
                </a:ext>
              </a:extLst>
            </p:cNvPr>
            <p:cNvSpPr txBox="1"/>
            <p:nvPr/>
          </p:nvSpPr>
          <p:spPr>
            <a:xfrm>
              <a:off x="6534119" y="1491000"/>
              <a:ext cx="1348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/>
                <a:t>Fahrtmesser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3CA6D7F-1BD5-4A7E-8037-D746D04DC024}"/>
              </a:ext>
            </a:extLst>
          </p:cNvPr>
          <p:cNvGrpSpPr/>
          <p:nvPr/>
        </p:nvGrpSpPr>
        <p:grpSpPr>
          <a:xfrm>
            <a:off x="1391149" y="6015803"/>
            <a:ext cx="7454721" cy="644286"/>
            <a:chOff x="1391149" y="6015803"/>
            <a:chExt cx="7454721" cy="644286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FDE6DA8-E736-42EA-934A-2C0EB56C556F}"/>
                </a:ext>
              </a:extLst>
            </p:cNvPr>
            <p:cNvSpPr txBox="1"/>
            <p:nvPr/>
          </p:nvSpPr>
          <p:spPr>
            <a:xfrm>
              <a:off x="1391149" y="6015803"/>
              <a:ext cx="1224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/>
                <a:t>Stat.-Druck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A5C0433-F37D-436B-B117-F68471E2A553}"/>
                </a:ext>
              </a:extLst>
            </p:cNvPr>
            <p:cNvSpPr txBox="1"/>
            <p:nvPr/>
          </p:nvSpPr>
          <p:spPr>
            <a:xfrm>
              <a:off x="3303138" y="6044536"/>
              <a:ext cx="313387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/>
                <a:t>TEK-Düse</a:t>
              </a:r>
              <a:br>
                <a:rPr lang="de-CH" dirty="0"/>
              </a:br>
              <a:r>
                <a:rPr lang="de-CH" sz="1600" dirty="0"/>
                <a:t>(TEK = Total Energie Kompensation)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CE5396F-E3C8-4767-8AF9-0B75D200957B}"/>
                </a:ext>
              </a:extLst>
            </p:cNvPr>
            <p:cNvSpPr txBox="1"/>
            <p:nvPr/>
          </p:nvSpPr>
          <p:spPr>
            <a:xfrm>
              <a:off x="6273243" y="6017822"/>
              <a:ext cx="2572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/>
                <a:t>Mess-, Total-, Stau- Druck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7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125" y="365126"/>
            <a:ext cx="8648699" cy="1325563"/>
          </a:xfrm>
        </p:spPr>
        <p:txBody>
          <a:bodyPr>
            <a:normAutofit/>
          </a:bodyPr>
          <a:lstStyle/>
          <a:p>
            <a:r>
              <a:rPr lang="de-CH" sz="6000" b="1" spc="300" dirty="0"/>
              <a:t>Grundsätzlich gilt: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8125" y="1614488"/>
            <a:ext cx="8648699" cy="492918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CH" sz="4000" dirty="0"/>
              <a:t>Sich über bevorstehende Arbeit informieren.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4000" dirty="0"/>
              <a:t>Vor Arbeitsbeginn mit M-Lizenzträger absprechen.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4000" dirty="0"/>
              <a:t>Nur mit gutem und richtigem Werkzeug arbeiten.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4000" dirty="0"/>
              <a:t>Arbeit dokumentieren </a:t>
            </a:r>
            <a:br>
              <a:rPr lang="de-CH" sz="4000" dirty="0"/>
            </a:br>
            <a:r>
              <a:rPr lang="de-CH" sz="4000" dirty="0"/>
              <a:t>	</a:t>
            </a:r>
            <a:r>
              <a:rPr lang="de-CH" sz="3200" dirty="0"/>
              <a:t>(Arbeitsbericht schreiben).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4000" dirty="0"/>
              <a:t>Arbeit abnehmen lassen, damit das Flugzeug für den Flugbetrieb freigegeben werden kann.</a:t>
            </a:r>
          </a:p>
        </p:txBody>
      </p:sp>
    </p:spTree>
    <p:extLst>
      <p:ext uri="{BB962C8B-B14F-4D97-AF65-F5344CB8AC3E}">
        <p14:creationId xmlns:p14="http://schemas.microsoft.com/office/powerpoint/2010/main" val="390213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269" y="354723"/>
            <a:ext cx="8889476" cy="1325563"/>
          </a:xfrm>
        </p:spPr>
        <p:txBody>
          <a:bodyPr>
            <a:normAutofit/>
          </a:bodyPr>
          <a:lstStyle/>
          <a:p>
            <a:pPr algn="ctr"/>
            <a:r>
              <a:rPr lang="de-CH" sz="4800" b="1" dirty="0"/>
              <a:t>Grundinstrumente (pneumatisch)</a:t>
            </a:r>
            <a:br>
              <a:rPr lang="de-CH" sz="4800" b="1" dirty="0"/>
            </a:br>
            <a:r>
              <a:rPr lang="de-CH" sz="2700" b="1" dirty="0"/>
              <a:t>Position von Druckabnahmen</a:t>
            </a:r>
            <a:endParaRPr lang="de-CH" sz="2700" b="1" spc="-15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0" y="1680286"/>
            <a:ext cx="8399013" cy="462907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9551E9E-75BC-4D67-8716-74B76F7B68CE}"/>
              </a:ext>
            </a:extLst>
          </p:cNvPr>
          <p:cNvSpPr txBox="1"/>
          <p:nvPr/>
        </p:nvSpPr>
        <p:spPr>
          <a:xfrm>
            <a:off x="339500" y="6550223"/>
            <a:ext cx="502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Bild stammt aus FAA Segelflug-Lehrbuch (ist sehr empfehlenswert)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B133E42-A566-4C7E-80E0-5A16A826C8A3}"/>
              </a:ext>
            </a:extLst>
          </p:cNvPr>
          <p:cNvSpPr txBox="1"/>
          <p:nvPr/>
        </p:nvSpPr>
        <p:spPr>
          <a:xfrm>
            <a:off x="3542171" y="5856946"/>
            <a:ext cx="554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Tot.Druck</a:t>
            </a:r>
            <a:r>
              <a:rPr lang="de-CH" dirty="0"/>
              <a:t> (</a:t>
            </a:r>
            <a:r>
              <a:rPr lang="de-CH" dirty="0" err="1"/>
              <a:t>Pitot</a:t>
            </a:r>
            <a:r>
              <a:rPr lang="de-CH" dirty="0"/>
              <a:t> Rohr) befindet sich oft am Seitenleitwerk</a:t>
            </a:r>
            <a:br>
              <a:rPr lang="de-CH" dirty="0"/>
            </a:br>
            <a:r>
              <a:rPr lang="de-CH" dirty="0"/>
              <a:t>TEK-Düse bei einigen Flugzeugen auf dem Rumpf</a:t>
            </a:r>
          </a:p>
        </p:txBody>
      </p:sp>
    </p:spTree>
    <p:extLst>
      <p:ext uri="{BB962C8B-B14F-4D97-AF65-F5344CB8AC3E}">
        <p14:creationId xmlns:p14="http://schemas.microsoft.com/office/powerpoint/2010/main" val="1769465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699" y="365127"/>
            <a:ext cx="8620125" cy="892174"/>
          </a:xfrm>
        </p:spPr>
        <p:txBody>
          <a:bodyPr/>
          <a:lstStyle/>
          <a:p>
            <a:r>
              <a:rPr lang="de-CH" b="1" spc="-150" dirty="0"/>
              <a:t>Falsch-Anzeigen und mögliche Ursachen.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6699" y="1257301"/>
            <a:ext cx="8620125" cy="5324474"/>
          </a:xfrm>
        </p:spPr>
        <p:txBody>
          <a:bodyPr>
            <a:normAutofit/>
          </a:bodyPr>
          <a:lstStyle/>
          <a:p>
            <a:r>
              <a:rPr lang="de-CH" b="1" dirty="0"/>
              <a:t>Geschwindigkeit zu tief.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Zuleitung Total-Druck undicht.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Verstopfte Druckabnahmen am Rumpf.</a:t>
            </a:r>
          </a:p>
          <a:p>
            <a:r>
              <a:rPr lang="de-CH" b="1" dirty="0"/>
              <a:t>Höhenmesser zeigt im Flug zu tief an, </a:t>
            </a:r>
            <a:br>
              <a:rPr lang="de-CH" b="1" dirty="0"/>
            </a:br>
            <a:r>
              <a:rPr lang="de-CH" b="1" dirty="0"/>
              <a:t>	am Boden dann aber wieder richtig.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Ist an Total-Druck anstelle von Statischem Druck angeschlossen.</a:t>
            </a:r>
          </a:p>
          <a:p>
            <a:r>
              <a:rPr lang="de-CH" b="1" dirty="0"/>
              <a:t>Variometer zeigt fantastisches Steigen und dramatisches Sinken.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Undichte Leitung </a:t>
            </a:r>
            <a:r>
              <a:rPr lang="de-CH" dirty="0" err="1"/>
              <a:t>Vario</a:t>
            </a:r>
            <a:r>
              <a:rPr lang="de-CH" dirty="0"/>
              <a:t> - Ausgleichsgefäss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54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0592" y="1857694"/>
            <a:ext cx="4352926" cy="422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/>
              <a:t>Betrachtung bei Stellung Null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4" y="2463386"/>
            <a:ext cx="3478652" cy="27779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2275839"/>
            <a:ext cx="6424128" cy="36873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5" y="365128"/>
            <a:ext cx="8655646" cy="1441434"/>
          </a:xfrm>
        </p:spPr>
        <p:txBody>
          <a:bodyPr>
            <a:noAutofit/>
          </a:bodyPr>
          <a:lstStyle/>
          <a:p>
            <a:r>
              <a:rPr lang="de-CH" sz="6000" b="1" spc="300" dirty="0"/>
              <a:t>Ring um Variometer</a:t>
            </a:r>
            <a:br>
              <a:rPr lang="de-CH" sz="6000" b="1" spc="300" dirty="0"/>
            </a:br>
            <a:r>
              <a:rPr lang="de-CH" dirty="0" err="1"/>
              <a:t>MacCready</a:t>
            </a:r>
            <a:r>
              <a:rPr lang="de-CH" dirty="0"/>
              <a:t> Ring genannt.</a:t>
            </a:r>
            <a:endParaRPr lang="de-CH" b="1" spc="300" dirty="0"/>
          </a:p>
        </p:txBody>
      </p:sp>
      <p:sp>
        <p:nvSpPr>
          <p:cNvPr id="5" name="Textfeld 4"/>
          <p:cNvSpPr txBox="1"/>
          <p:nvPr/>
        </p:nvSpPr>
        <p:spPr>
          <a:xfrm>
            <a:off x="269280" y="5545065"/>
            <a:ext cx="284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Abbildung aus Artikel</a:t>
            </a:r>
          </a:p>
          <a:p>
            <a:r>
              <a:rPr lang="de-CH" dirty="0"/>
              <a:t>von Pau </a:t>
            </a:r>
            <a:r>
              <a:rPr lang="de-CH" dirty="0" err="1"/>
              <a:t>MacCready</a:t>
            </a:r>
            <a:br>
              <a:rPr lang="de-CH" dirty="0"/>
            </a:br>
            <a:r>
              <a:rPr lang="de-CH" dirty="0" err="1"/>
              <a:t>AeroRevue</a:t>
            </a:r>
            <a:r>
              <a:rPr lang="de-CH" dirty="0"/>
              <a:t> November 1949</a:t>
            </a:r>
          </a:p>
        </p:txBody>
      </p:sp>
      <p:cxnSp>
        <p:nvCxnSpPr>
          <p:cNvPr id="12" name="Gerader Verbinder 11"/>
          <p:cNvCxnSpPr/>
          <p:nvPr/>
        </p:nvCxnSpPr>
        <p:spPr>
          <a:xfrm flipV="1">
            <a:off x="2847975" y="3003940"/>
            <a:ext cx="4033838" cy="1904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2847975" y="3725848"/>
            <a:ext cx="4033838" cy="1904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1C31D56-AAFC-49DB-9A9A-7B3CC6A28A15}"/>
              </a:ext>
            </a:extLst>
          </p:cNvPr>
          <p:cNvGrpSpPr/>
          <p:nvPr/>
        </p:nvGrpSpPr>
        <p:grpSpPr>
          <a:xfrm>
            <a:off x="2903665" y="3003940"/>
            <a:ext cx="2802370" cy="1732991"/>
            <a:chOff x="2903665" y="3041264"/>
            <a:chExt cx="2802370" cy="1732991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064993D-D431-4997-AAEF-96BDD62E668E}"/>
                </a:ext>
              </a:extLst>
            </p:cNvPr>
            <p:cNvSpPr txBox="1"/>
            <p:nvPr/>
          </p:nvSpPr>
          <p:spPr>
            <a:xfrm>
              <a:off x="2903665" y="4466478"/>
              <a:ext cx="2802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/>
                <a:t>Geschwindigkeit bei bestem Gleiten</a:t>
              </a: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2E7B228B-F323-4816-8701-610DC45F3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5451" y="3041264"/>
              <a:ext cx="153520" cy="1443457"/>
            </a:xfrm>
            <a:prstGeom prst="straightConnector1">
              <a:avLst/>
            </a:prstGeom>
            <a:ln w="12700"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5DAEC980-113F-4176-8C92-4566F7026F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5451" y="3789954"/>
              <a:ext cx="760584" cy="694767"/>
            </a:xfrm>
            <a:prstGeom prst="straightConnector1">
              <a:avLst/>
            </a:prstGeom>
            <a:ln w="12700"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562FE94-54EB-4623-9E96-A24AAA31021C}"/>
              </a:ext>
            </a:extLst>
          </p:cNvPr>
          <p:cNvGrpSpPr/>
          <p:nvPr/>
        </p:nvGrpSpPr>
        <p:grpSpPr>
          <a:xfrm>
            <a:off x="2903665" y="3021781"/>
            <a:ext cx="2083840" cy="1292816"/>
            <a:chOff x="2861611" y="2980596"/>
            <a:chExt cx="2083840" cy="1292816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5C21881-F27C-46B9-B0F1-B906761CAF80}"/>
                </a:ext>
              </a:extLst>
            </p:cNvPr>
            <p:cNvSpPr txBox="1"/>
            <p:nvPr/>
          </p:nvSpPr>
          <p:spPr>
            <a:xfrm>
              <a:off x="2861611" y="3965635"/>
              <a:ext cx="2083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/>
                <a:t>Sinken bei bestem Gleiten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CD54D8C8-9C0A-4FF4-9213-ACCE96F9B7F4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3371863" y="2980596"/>
              <a:ext cx="531668" cy="985039"/>
            </a:xfrm>
            <a:prstGeom prst="straightConnector1">
              <a:avLst/>
            </a:prstGeom>
            <a:ln w="12700"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9A7C3C04-5D94-4E7C-8979-8E5FF0B67DC6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 flipH="1">
              <a:off x="3903531" y="3711445"/>
              <a:ext cx="252965" cy="254190"/>
            </a:xfrm>
            <a:prstGeom prst="straightConnector1">
              <a:avLst/>
            </a:prstGeom>
            <a:ln w="12700"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384DBD0-3729-4429-A654-78838F24B1FC}"/>
              </a:ext>
            </a:extLst>
          </p:cNvPr>
          <p:cNvGrpSpPr/>
          <p:nvPr/>
        </p:nvGrpSpPr>
        <p:grpSpPr>
          <a:xfrm>
            <a:off x="7610078" y="3548771"/>
            <a:ext cx="1264642" cy="867747"/>
            <a:chOff x="7633402" y="3545633"/>
            <a:chExt cx="1264642" cy="867747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92F1FBD-6994-4A74-9880-926FADE74760}"/>
                </a:ext>
              </a:extLst>
            </p:cNvPr>
            <p:cNvSpPr txBox="1"/>
            <p:nvPr/>
          </p:nvSpPr>
          <p:spPr>
            <a:xfrm>
              <a:off x="7633402" y="3789954"/>
              <a:ext cx="1264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/>
                <a:t>Beste Gleitzahl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E7BC224F-827D-4154-8D49-95A1334B58FF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7930726" y="3545633"/>
              <a:ext cx="334997" cy="244321"/>
            </a:xfrm>
            <a:prstGeom prst="straightConnector1">
              <a:avLst/>
            </a:prstGeom>
            <a:ln w="12700"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38275DDD-ADA3-4857-B570-41D47C82C0D3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8014996" y="4097731"/>
              <a:ext cx="250727" cy="315649"/>
            </a:xfrm>
            <a:prstGeom prst="straightConnector1">
              <a:avLst/>
            </a:prstGeom>
            <a:ln w="12700"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1D743504-9771-4D41-8D1E-B838519BED8E}"/>
              </a:ext>
            </a:extLst>
          </p:cNvPr>
          <p:cNvSpPr txBox="1"/>
          <p:nvPr/>
        </p:nvSpPr>
        <p:spPr>
          <a:xfrm>
            <a:off x="2903665" y="5434632"/>
            <a:ext cx="2574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Grün: In ruhiger Luft</a:t>
            </a:r>
            <a:br>
              <a:rPr lang="de-CH" sz="1400" dirty="0"/>
            </a:br>
            <a:r>
              <a:rPr lang="de-CH" sz="1400" dirty="0"/>
              <a:t>Rot: Bei 1m/s Luftmassen-Sinken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0F0702-EDBF-4360-97EE-F73276D47E17}"/>
              </a:ext>
            </a:extLst>
          </p:cNvPr>
          <p:cNvSpPr txBox="1"/>
          <p:nvPr/>
        </p:nvSpPr>
        <p:spPr>
          <a:xfrm>
            <a:off x="3258153" y="5939003"/>
            <a:ext cx="4440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/>
              <a:t>Der Ring zeigt dir folglich die Geschwindigkeit</a:t>
            </a:r>
            <a:br>
              <a:rPr lang="de-CH" dirty="0"/>
            </a:br>
            <a:r>
              <a:rPr lang="de-CH" dirty="0"/>
              <a:t>für das beste Gleiten als Funktion des Sinken. </a:t>
            </a:r>
          </a:p>
        </p:txBody>
      </p:sp>
    </p:spTree>
    <p:extLst>
      <p:ext uri="{BB962C8B-B14F-4D97-AF65-F5344CB8AC3E}">
        <p14:creationId xmlns:p14="http://schemas.microsoft.com/office/powerpoint/2010/main" val="3013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3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4" y="2463386"/>
            <a:ext cx="3478652" cy="27779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2275839"/>
            <a:ext cx="6424128" cy="36873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5" y="365128"/>
            <a:ext cx="8655646" cy="1441434"/>
          </a:xfrm>
        </p:spPr>
        <p:txBody>
          <a:bodyPr>
            <a:noAutofit/>
          </a:bodyPr>
          <a:lstStyle/>
          <a:p>
            <a:r>
              <a:rPr lang="de-CH" sz="6000" b="1" spc="300" dirty="0" err="1"/>
              <a:t>MacCready</a:t>
            </a:r>
            <a:r>
              <a:rPr lang="de-CH" sz="6000" b="1" spc="300" dirty="0"/>
              <a:t> Ring </a:t>
            </a:r>
            <a:r>
              <a:rPr lang="de-CH" sz="3600" b="1" spc="300" dirty="0"/>
              <a:t>zum Zweiten</a:t>
            </a:r>
            <a:endParaRPr lang="de-CH" sz="4800" b="1" spc="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53332" y="1859872"/>
            <a:ext cx="5470432" cy="42241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de-CH" sz="2400" dirty="0"/>
              <a:t>Einfluss, wenn wir uns nicht daran halten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5124450" y="2615693"/>
            <a:ext cx="4762" cy="14239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2847975" y="2643538"/>
            <a:ext cx="5281147" cy="21284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2865247" y="2643538"/>
            <a:ext cx="5197666" cy="2533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2366A08-6CEC-48C0-9E70-F69BEF8DE6D9}"/>
              </a:ext>
            </a:extLst>
          </p:cNvPr>
          <p:cNvSpPr/>
          <p:nvPr/>
        </p:nvSpPr>
        <p:spPr>
          <a:xfrm>
            <a:off x="2847975" y="4945981"/>
            <a:ext cx="4764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Gleitwinkel bei beibehalten der Geschwindigkeit </a:t>
            </a:r>
            <a:br>
              <a:rPr lang="de-CH" dirty="0"/>
            </a:br>
            <a:r>
              <a:rPr lang="de-CH" dirty="0"/>
              <a:t>für bestes Gleiten in ruhiger Luft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FE5F51-CD77-4C3C-B9E3-F744381B0687}"/>
              </a:ext>
            </a:extLst>
          </p:cNvPr>
          <p:cNvSpPr/>
          <p:nvPr/>
        </p:nvSpPr>
        <p:spPr>
          <a:xfrm>
            <a:off x="2847975" y="5525913"/>
            <a:ext cx="2355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und minimalem Sinken</a:t>
            </a:r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5A4917CD-4CF4-4C14-B2E4-5765E13AD580}"/>
              </a:ext>
            </a:extLst>
          </p:cNvPr>
          <p:cNvCxnSpPr/>
          <p:nvPr/>
        </p:nvCxnSpPr>
        <p:spPr>
          <a:xfrm flipV="1">
            <a:off x="6076950" y="4772025"/>
            <a:ext cx="1985963" cy="638175"/>
          </a:xfrm>
          <a:prstGeom prst="bentConnector3">
            <a:avLst>
              <a:gd name="adj1" fmla="val 7254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14D579A4-EB72-4326-86B4-2200C903D452}"/>
              </a:ext>
            </a:extLst>
          </p:cNvPr>
          <p:cNvCxnSpPr>
            <a:cxnSpLocks/>
          </p:cNvCxnSpPr>
          <p:nvPr/>
        </p:nvCxnSpPr>
        <p:spPr>
          <a:xfrm flipV="1">
            <a:off x="5171042" y="5155744"/>
            <a:ext cx="2764268" cy="589492"/>
          </a:xfrm>
          <a:prstGeom prst="bentConnector3">
            <a:avLst>
              <a:gd name="adj1" fmla="val 90303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ED997BD9-DAE9-4092-9546-AB7DB3B8EFF0}"/>
              </a:ext>
            </a:extLst>
          </p:cNvPr>
          <p:cNvSpPr txBox="1"/>
          <p:nvPr/>
        </p:nvSpPr>
        <p:spPr>
          <a:xfrm>
            <a:off x="1826770" y="5988591"/>
            <a:ext cx="727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/>
              <a:t>Merke: Langsames fliegen in sinkender Luft beutet schlechterer Gleitwinkel </a:t>
            </a:r>
            <a:br>
              <a:rPr lang="de-CH" dirty="0"/>
            </a:br>
            <a:r>
              <a:rPr lang="de-CH" dirty="0"/>
              <a:t>und vor allem längerer Aufenthalt im Abwind!</a:t>
            </a:r>
          </a:p>
        </p:txBody>
      </p:sp>
    </p:spTree>
    <p:extLst>
      <p:ext uri="{BB962C8B-B14F-4D97-AF65-F5344CB8AC3E}">
        <p14:creationId xmlns:p14="http://schemas.microsoft.com/office/powerpoint/2010/main" val="173786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4" y="2463386"/>
            <a:ext cx="3478652" cy="27779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75" y="365128"/>
            <a:ext cx="8655646" cy="894715"/>
          </a:xfrm>
        </p:spPr>
        <p:txBody>
          <a:bodyPr>
            <a:noAutofit/>
          </a:bodyPr>
          <a:lstStyle/>
          <a:p>
            <a:r>
              <a:rPr lang="de-CH" sz="6000" b="1" spc="300" dirty="0" err="1"/>
              <a:t>MacCready</a:t>
            </a:r>
            <a:r>
              <a:rPr lang="de-CH" sz="6000" b="1" spc="300" dirty="0"/>
              <a:t> Ring </a:t>
            </a:r>
            <a:r>
              <a:rPr lang="de-CH" sz="3600" b="1" spc="300" dirty="0"/>
              <a:t>zum Dritten</a:t>
            </a:r>
            <a:endParaRPr lang="de-CH" sz="6000" b="1" spc="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40024" y="1546941"/>
            <a:ext cx="5052722" cy="7702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CH" sz="5800" dirty="0"/>
              <a:t>Betrachtung der Gleitzahl </a:t>
            </a:r>
            <a:br>
              <a:rPr lang="de-CH" sz="4800" dirty="0"/>
            </a:br>
            <a:r>
              <a:rPr lang="de-CH" sz="3800" dirty="0"/>
              <a:t>wiederum auf Stellung Null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24" y="2284088"/>
            <a:ext cx="6495333" cy="3873659"/>
          </a:xfrm>
          <a:prstGeom prst="rect">
            <a:avLst/>
          </a:prstGeom>
        </p:spPr>
      </p:pic>
      <p:cxnSp>
        <p:nvCxnSpPr>
          <p:cNvPr id="18" name="Gerader Verbinder 17"/>
          <p:cNvCxnSpPr/>
          <p:nvPr/>
        </p:nvCxnSpPr>
        <p:spPr>
          <a:xfrm>
            <a:off x="2847975" y="4629992"/>
            <a:ext cx="443977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E269E85C-7621-4378-BB96-5C89F3CBC008}"/>
              </a:ext>
            </a:extLst>
          </p:cNvPr>
          <p:cNvSpPr txBox="1"/>
          <p:nvPr/>
        </p:nvSpPr>
        <p:spPr>
          <a:xfrm>
            <a:off x="341291" y="6157747"/>
            <a:ext cx="841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/>
              <a:t>Merke: Verlust bei 10 </a:t>
            </a:r>
            <a:r>
              <a:rPr lang="de-CH" dirty="0" err="1"/>
              <a:t>kmh</a:t>
            </a:r>
            <a:r>
              <a:rPr lang="de-CH" dirty="0"/>
              <a:t> schneller als Optimum ist geringer als bei 10 </a:t>
            </a:r>
            <a:r>
              <a:rPr lang="de-CH" dirty="0" err="1"/>
              <a:t>kmh</a:t>
            </a:r>
            <a:r>
              <a:rPr lang="de-CH" dirty="0"/>
              <a:t> langsamer!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A25E887-A83C-4A3F-9ED4-9BC61BBAE40E}"/>
              </a:ext>
            </a:extLst>
          </p:cNvPr>
          <p:cNvCxnSpPr/>
          <p:nvPr/>
        </p:nvCxnSpPr>
        <p:spPr>
          <a:xfrm>
            <a:off x="5822301" y="4751791"/>
            <a:ext cx="63448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052AD58-35BD-424D-9270-63951AA8234A}"/>
              </a:ext>
            </a:extLst>
          </p:cNvPr>
          <p:cNvCxnSpPr>
            <a:cxnSpLocks/>
          </p:cNvCxnSpPr>
          <p:nvPr/>
        </p:nvCxnSpPr>
        <p:spPr>
          <a:xfrm>
            <a:off x="6455616" y="4521928"/>
            <a:ext cx="0" cy="297722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37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E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6000" b="1" spc="300" dirty="0"/>
              <a:t>Elektrik</a:t>
            </a:r>
            <a:br>
              <a:rPr lang="de-CH" sz="6000" b="1" spc="300" dirty="0"/>
            </a:br>
            <a:r>
              <a:rPr lang="de-CH" dirty="0"/>
              <a:t>Werfen wir ein Blick auf:</a:t>
            </a:r>
            <a:endParaRPr lang="de-CH" b="1" spc="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4000" dirty="0"/>
              <a:t>Batterie- (Akku-) Typen</a:t>
            </a:r>
          </a:p>
          <a:p>
            <a:r>
              <a:rPr lang="de-CH" sz="4000" dirty="0"/>
              <a:t>Sicherungen</a:t>
            </a:r>
          </a:p>
          <a:p>
            <a:r>
              <a:rPr lang="de-CH" sz="4000" dirty="0"/>
              <a:t>Kabel</a:t>
            </a:r>
          </a:p>
          <a:p>
            <a:r>
              <a:rPr lang="de-CH" sz="4000" dirty="0"/>
              <a:t>Antennen</a:t>
            </a:r>
          </a:p>
          <a:p>
            <a:endParaRPr lang="de-CH" sz="4000" dirty="0"/>
          </a:p>
        </p:txBody>
      </p:sp>
    </p:spTree>
    <p:extLst>
      <p:ext uri="{BB962C8B-B14F-4D97-AF65-F5344CB8AC3E}">
        <p14:creationId xmlns:p14="http://schemas.microsoft.com/office/powerpoint/2010/main" val="35936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50E5A-5483-464A-902B-6B5113BE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6231"/>
          </a:xfrm>
        </p:spPr>
        <p:txBody>
          <a:bodyPr>
            <a:normAutofit fontScale="90000"/>
          </a:bodyPr>
          <a:lstStyle/>
          <a:p>
            <a:pPr algn="ctr"/>
            <a:r>
              <a:rPr lang="de-CH" b="1" dirty="0"/>
              <a:t>Entlade Charakteristik </a:t>
            </a:r>
            <a:br>
              <a:rPr lang="de-CH" b="1" dirty="0"/>
            </a:br>
            <a:r>
              <a:rPr lang="de-CH" b="1" dirty="0"/>
              <a:t>von LiFePo4 Akkus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9C3BE0-6181-4F91-8D5F-C792B33E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504295"/>
            <a:ext cx="4320000" cy="351705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CE04098-8741-4C95-9583-D898EA8E8709}"/>
              </a:ext>
            </a:extLst>
          </p:cNvPr>
          <p:cNvSpPr txBox="1"/>
          <p:nvPr/>
        </p:nvSpPr>
        <p:spPr>
          <a:xfrm>
            <a:off x="51706" y="5019617"/>
            <a:ext cx="472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600" dirty="0"/>
              <a:t>C ist der Entladestrom (A) als Faktor der Kapazität (Ah)</a:t>
            </a:r>
          </a:p>
          <a:p>
            <a:pPr algn="ctr"/>
            <a:endParaRPr lang="de-CH" sz="8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2B60C5E-3B98-41E3-B103-4F04290ACDE0}"/>
              </a:ext>
            </a:extLst>
          </p:cNvPr>
          <p:cNvGrpSpPr/>
          <p:nvPr/>
        </p:nvGrpSpPr>
        <p:grpSpPr>
          <a:xfrm>
            <a:off x="4572000" y="1510931"/>
            <a:ext cx="4320000" cy="4093461"/>
            <a:chOff x="4572000" y="1510931"/>
            <a:chExt cx="4320000" cy="409346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7D751C3-2F30-40D7-B592-E5F500CEA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510931"/>
              <a:ext cx="4320000" cy="3510415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BA01619-4229-4ADD-9ED9-E31CF4E9A5A0}"/>
                </a:ext>
              </a:extLst>
            </p:cNvPr>
            <p:cNvSpPr txBox="1"/>
            <p:nvPr/>
          </p:nvSpPr>
          <p:spPr>
            <a:xfrm>
              <a:off x="4731227" y="5019617"/>
              <a:ext cx="4001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/>
                <a:t>Beachte die Spannungsreduktion und </a:t>
              </a:r>
              <a:br>
                <a:rPr lang="de-CH" sz="1600" dirty="0"/>
              </a:br>
              <a:r>
                <a:rPr lang="de-CH" sz="1600" dirty="0"/>
                <a:t>Kapazitätsverlust bei Temperaturen unter Null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A2F3257B-FCA5-4045-B6D9-F1582E0DC8E9}"/>
              </a:ext>
            </a:extLst>
          </p:cNvPr>
          <p:cNvSpPr txBox="1"/>
          <p:nvPr/>
        </p:nvSpPr>
        <p:spPr>
          <a:xfrm>
            <a:off x="141089" y="5604392"/>
            <a:ext cx="454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Welchem C Wert entspricht der Strom für</a:t>
            </a:r>
          </a:p>
          <a:p>
            <a:r>
              <a:rPr lang="de-CH" sz="1600" dirty="0"/>
              <a:t>die </a:t>
            </a:r>
            <a:r>
              <a:rPr lang="de-CH" sz="1600" dirty="0" err="1"/>
              <a:t>Avionic</a:t>
            </a:r>
            <a:r>
              <a:rPr lang="de-CH" sz="1600" dirty="0"/>
              <a:t> in deinem Flugzeug bei einem 7Ah Akku?</a:t>
            </a:r>
          </a:p>
        </p:txBody>
      </p:sp>
    </p:spTree>
    <p:extLst>
      <p:ext uri="{BB962C8B-B14F-4D97-AF65-F5344CB8AC3E}">
        <p14:creationId xmlns:p14="http://schemas.microsoft.com/office/powerpoint/2010/main" val="66278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7493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/>
              <a:t>Vergleich LiFePo4 zu </a:t>
            </a:r>
            <a:r>
              <a:rPr lang="de-CH" sz="4000" b="1" dirty="0" err="1"/>
              <a:t>BleiGel</a:t>
            </a:r>
            <a:r>
              <a:rPr lang="de-CH" sz="4000" b="1" dirty="0"/>
              <a:t> Akku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3" y="1280604"/>
            <a:ext cx="4535433" cy="3600000"/>
          </a:xfrm>
        </p:spPr>
      </p:pic>
      <p:sp>
        <p:nvSpPr>
          <p:cNvPr id="6" name="Textfeld 5"/>
          <p:cNvSpPr txBox="1"/>
          <p:nvPr/>
        </p:nvSpPr>
        <p:spPr>
          <a:xfrm>
            <a:off x="628649" y="4880604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Blei Akkus haben einen grösseren Innenwiderstand, was sich beim Stromverbrauch heutiger </a:t>
            </a:r>
            <a:r>
              <a:rPr lang="de-CH" sz="1600" dirty="0" err="1"/>
              <a:t>Avionic</a:t>
            </a:r>
            <a:r>
              <a:rPr lang="de-CH" sz="1600" dirty="0"/>
              <a:t> negativ auswirkt.</a:t>
            </a:r>
          </a:p>
        </p:txBody>
      </p:sp>
    </p:spTree>
    <p:extLst>
      <p:ext uri="{BB962C8B-B14F-4D97-AF65-F5344CB8AC3E}">
        <p14:creationId xmlns:p14="http://schemas.microsoft.com/office/powerpoint/2010/main" val="1726065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CFD7D-8EE4-499C-921A-84CAAA4E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Typischer Strom Bedarf </a:t>
            </a:r>
            <a:br>
              <a:rPr lang="de-CH" b="1" dirty="0"/>
            </a:br>
            <a:r>
              <a:rPr lang="de-CH" b="1" dirty="0"/>
              <a:t>unserer </a:t>
            </a:r>
            <a:r>
              <a:rPr lang="de-CH" b="1" dirty="0" err="1"/>
              <a:t>Avionic</a:t>
            </a:r>
            <a:endParaRPr lang="de-CH" b="1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C6C0B3CE-496A-4388-B58C-E162CB918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895717"/>
              </p:ext>
            </p:extLst>
          </p:nvPr>
        </p:nvGraphicFramePr>
        <p:xfrm>
          <a:off x="628650" y="1690689"/>
          <a:ext cx="788670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240">
                  <a:extLst>
                    <a:ext uri="{9D8B030D-6E8A-4147-A177-3AD203B41FA5}">
                      <a16:colId xmlns:a16="http://schemas.microsoft.com/office/drawing/2014/main" val="1688274062"/>
                    </a:ext>
                  </a:extLst>
                </a:gridCol>
                <a:gridCol w="2228193">
                  <a:extLst>
                    <a:ext uri="{9D8B030D-6E8A-4147-A177-3AD203B41FA5}">
                      <a16:colId xmlns:a16="http://schemas.microsoft.com/office/drawing/2014/main" val="1715067393"/>
                    </a:ext>
                  </a:extLst>
                </a:gridCol>
                <a:gridCol w="2335267">
                  <a:extLst>
                    <a:ext uri="{9D8B030D-6E8A-4147-A177-3AD203B41FA5}">
                      <a16:colId xmlns:a16="http://schemas.microsoft.com/office/drawing/2014/main" val="1532680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CH" dirty="0" err="1"/>
                        <a:t>Grät</a:t>
                      </a:r>
                      <a:r>
                        <a:rPr lang="de-CH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Strom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Strom (A)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771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Funk Empfang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031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Funk Senden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5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Transponder stand </a:t>
                      </a:r>
                      <a:r>
                        <a:rPr lang="de-CH" dirty="0" err="1"/>
                        <a:t>by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338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Transponder Abfrage (1200/sec)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err="1"/>
                        <a:t>Flarm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08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Rechner (LX 9000)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421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CH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3.17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401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291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575" y="365126"/>
            <a:ext cx="8680300" cy="1562781"/>
          </a:xfrm>
        </p:spPr>
        <p:txBody>
          <a:bodyPr>
            <a:normAutofit fontScale="90000"/>
          </a:bodyPr>
          <a:lstStyle/>
          <a:p>
            <a:r>
              <a:rPr lang="de-CH" b="1" spc="300" dirty="0"/>
              <a:t>Sicherungen:</a:t>
            </a:r>
            <a:br>
              <a:rPr lang="de-CH" sz="4000" b="1" spc="300" dirty="0"/>
            </a:br>
            <a:r>
              <a:rPr lang="de-CH" sz="4000" spc="300" dirty="0"/>
              <a:t>Spannungsabfall </a:t>
            </a:r>
            <a:br>
              <a:rPr lang="de-CH" sz="4000" spc="300" dirty="0"/>
            </a:br>
            <a:r>
              <a:rPr lang="de-CH" sz="4000" spc="300" dirty="0"/>
              <a:t>und Ansprechzeit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5" y="1902792"/>
            <a:ext cx="1962112" cy="18000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895"/>
            <a:ext cx="2413262" cy="27498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75" y="246516"/>
            <a:ext cx="2400000" cy="18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87" y="1902792"/>
            <a:ext cx="6819413" cy="48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320" y="337695"/>
            <a:ext cx="5033914" cy="942466"/>
          </a:xfrm>
        </p:spPr>
        <p:txBody>
          <a:bodyPr>
            <a:noAutofit/>
          </a:bodyPr>
          <a:lstStyle/>
          <a:p>
            <a:r>
              <a:rPr lang="de-CH" sz="6000" b="1" dirty="0"/>
              <a:t>Informieren OK,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4320" y="1280161"/>
            <a:ext cx="8613648" cy="5358764"/>
          </a:xfrm>
        </p:spPr>
        <p:txBody>
          <a:bodyPr>
            <a:normAutofit lnSpcReduction="10000"/>
          </a:bodyPr>
          <a:lstStyle/>
          <a:p>
            <a:r>
              <a:rPr lang="de-CH" sz="3600" dirty="0"/>
              <a:t>Flughandbuch (AFM) </a:t>
            </a:r>
          </a:p>
          <a:p>
            <a:r>
              <a:rPr lang="de-CH" sz="3600" dirty="0"/>
              <a:t>Wartungshandbuch (WHB) </a:t>
            </a:r>
            <a:r>
              <a:rPr lang="de-CH" dirty="0"/>
              <a:t>zum Flugzeug</a:t>
            </a:r>
          </a:p>
          <a:p>
            <a:pPr>
              <a:tabLst>
                <a:tab pos="542925" algn="l"/>
              </a:tabLst>
            </a:pPr>
            <a:r>
              <a:rPr lang="de-CH" sz="3600" dirty="0"/>
              <a:t>Service-Anleitungen von Komponenten Hersteller </a:t>
            </a:r>
            <a:br>
              <a:rPr lang="de-CH" sz="3600" dirty="0"/>
            </a:br>
            <a:r>
              <a:rPr lang="de-CH" sz="3600" dirty="0"/>
              <a:t>	</a:t>
            </a:r>
            <a:r>
              <a:rPr lang="de-CH" dirty="0" err="1"/>
              <a:t>z.B</a:t>
            </a:r>
            <a:r>
              <a:rPr lang="de-CH" dirty="0"/>
              <a:t> Tost-Räder, Cleveland Bremsen</a:t>
            </a:r>
          </a:p>
          <a:p>
            <a:pPr defTabSz="266700"/>
            <a:r>
              <a:rPr lang="de-CH" sz="3600" dirty="0"/>
              <a:t>FAA </a:t>
            </a:r>
            <a:r>
              <a:rPr lang="de-CH" sz="3600" dirty="0" err="1"/>
              <a:t>Adivisory</a:t>
            </a:r>
            <a:r>
              <a:rPr lang="de-CH" sz="3600" dirty="0"/>
              <a:t> </a:t>
            </a:r>
            <a:r>
              <a:rPr lang="de-CH" sz="3600" dirty="0" err="1"/>
              <a:t>Circular</a:t>
            </a:r>
            <a:r>
              <a:rPr lang="de-CH" sz="3600" dirty="0"/>
              <a:t> AC-43 </a:t>
            </a:r>
            <a:r>
              <a:rPr lang="de-CH" sz="2000" dirty="0"/>
              <a:t>bzw.  FAA-H-8083-30/31</a:t>
            </a:r>
            <a:br>
              <a:rPr lang="de-CH" sz="3600" dirty="0"/>
            </a:br>
            <a:r>
              <a:rPr lang="de-CH" sz="3600" dirty="0"/>
              <a:t>		</a:t>
            </a:r>
            <a:r>
              <a:rPr lang="de-CH" dirty="0"/>
              <a:t>Referenz für alle Standard-Arbeiten.</a:t>
            </a:r>
          </a:p>
          <a:p>
            <a:r>
              <a:rPr lang="de-CH" dirty="0"/>
              <a:t>TM (technische Mitteilung), AD (</a:t>
            </a:r>
            <a:r>
              <a:rPr lang="de-CH" dirty="0" err="1"/>
              <a:t>Airworthines</a:t>
            </a:r>
            <a:r>
              <a:rPr lang="de-CH" dirty="0"/>
              <a:t> </a:t>
            </a:r>
            <a:r>
              <a:rPr lang="de-CH" dirty="0" err="1"/>
              <a:t>Directive</a:t>
            </a:r>
            <a:r>
              <a:rPr lang="de-CH" dirty="0"/>
              <a:t>)</a:t>
            </a:r>
          </a:p>
          <a:p>
            <a:r>
              <a:rPr lang="de-CH" dirty="0"/>
              <a:t>Für min. Ausrüstung EASA Type </a:t>
            </a:r>
            <a:r>
              <a:rPr lang="de-CH" dirty="0" err="1"/>
              <a:t>Certificate</a:t>
            </a:r>
            <a:r>
              <a:rPr lang="de-CH" dirty="0"/>
              <a:t> Sheet </a:t>
            </a:r>
          </a:p>
          <a:p>
            <a:r>
              <a:rPr lang="de-CH" dirty="0"/>
              <a:t>Bei Einbau neuer Instrumente EASA CS-STAN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308234" y="337695"/>
            <a:ext cx="3210487" cy="942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6000" b="1" dirty="0"/>
              <a:t>aber wo?</a:t>
            </a:r>
          </a:p>
        </p:txBody>
      </p:sp>
    </p:spTree>
    <p:extLst>
      <p:ext uri="{BB962C8B-B14F-4D97-AF65-F5344CB8AC3E}">
        <p14:creationId xmlns:p14="http://schemas.microsoft.com/office/powerpoint/2010/main" val="96305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223" y="365126"/>
            <a:ext cx="8648701" cy="920749"/>
          </a:xfrm>
        </p:spPr>
        <p:txBody>
          <a:bodyPr>
            <a:normAutofit/>
          </a:bodyPr>
          <a:lstStyle/>
          <a:p>
            <a:r>
              <a:rPr lang="de-CH" sz="6000" b="1" spc="300" dirty="0"/>
              <a:t>Nicht vergessen 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1690689"/>
            <a:ext cx="8648701" cy="360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A6FEE3C-C292-49E8-B9EF-F24B95550020}"/>
              </a:ext>
            </a:extLst>
          </p:cNvPr>
          <p:cNvSpPr txBox="1"/>
          <p:nvPr/>
        </p:nvSpPr>
        <p:spPr>
          <a:xfrm>
            <a:off x="29667" y="5290689"/>
            <a:ext cx="90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400" dirty="0"/>
              <a:t>Sonst kann es vorkommen, dass es beim Senden zum Black Out kommt.</a:t>
            </a:r>
          </a:p>
        </p:txBody>
      </p:sp>
    </p:spTree>
    <p:extLst>
      <p:ext uri="{BB962C8B-B14F-4D97-AF65-F5344CB8AC3E}">
        <p14:creationId xmlns:p14="http://schemas.microsoft.com/office/powerpoint/2010/main" val="4186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888" y="295275"/>
            <a:ext cx="8650225" cy="967918"/>
          </a:xfrm>
        </p:spPr>
        <p:txBody>
          <a:bodyPr>
            <a:normAutofit/>
          </a:bodyPr>
          <a:lstStyle/>
          <a:p>
            <a:r>
              <a:rPr lang="de-CH" sz="6000" b="1" spc="-150" dirty="0"/>
              <a:t>Kabel für Stromversorgung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6889" y="1263191"/>
            <a:ext cx="8650224" cy="5261433"/>
          </a:xfrm>
        </p:spPr>
        <p:txBody>
          <a:bodyPr>
            <a:normAutofit fontScale="92500" lnSpcReduction="10000"/>
          </a:bodyPr>
          <a:lstStyle/>
          <a:p>
            <a:r>
              <a:rPr lang="de-CH" sz="4000" dirty="0"/>
              <a:t>Isolation: Kriterien?</a:t>
            </a:r>
          </a:p>
          <a:p>
            <a:pPr marL="0" indent="0" defTabSz="542925">
              <a:buNone/>
            </a:pPr>
            <a:r>
              <a:rPr lang="de-CH" sz="3200" dirty="0"/>
              <a:t>	</a:t>
            </a:r>
            <a:r>
              <a:rPr lang="de-CH" sz="3000" dirty="0"/>
              <a:t>Spannungsfestigkeit, Druckfestigkeit, Brennbarkeit.</a:t>
            </a:r>
          </a:p>
          <a:p>
            <a:pPr marL="0" indent="0" defTabSz="542925">
              <a:buNone/>
            </a:pPr>
            <a:r>
              <a:rPr lang="de-CH" sz="3000" dirty="0"/>
              <a:t>	Zulässig: </a:t>
            </a:r>
            <a:r>
              <a:rPr lang="de-CH" sz="3000" dirty="0" err="1"/>
              <a:t>Spec</a:t>
            </a:r>
            <a:r>
              <a:rPr lang="de-CH" sz="3000" dirty="0"/>
              <a:t> 44 und 55 von Tyco (</a:t>
            </a:r>
            <a:r>
              <a:rPr lang="de-CH" sz="3000" dirty="0" err="1"/>
              <a:t>Raychem</a:t>
            </a:r>
            <a:r>
              <a:rPr lang="de-CH" sz="3000" dirty="0"/>
              <a:t>), </a:t>
            </a:r>
            <a:r>
              <a:rPr lang="de-CH" sz="3000" dirty="0" err="1"/>
              <a:t>Tefzel</a:t>
            </a:r>
            <a:endParaRPr lang="de-CH" sz="3000" dirty="0"/>
          </a:p>
          <a:p>
            <a:r>
              <a:rPr lang="de-CH" sz="4000" dirty="0"/>
              <a:t>Querschnitt: wieviel für wieviel </a:t>
            </a:r>
            <a:r>
              <a:rPr lang="de-CH" sz="4000" dirty="0" err="1"/>
              <a:t>Ampère</a:t>
            </a:r>
            <a:r>
              <a:rPr lang="de-CH" sz="4000" dirty="0"/>
              <a:t>?</a:t>
            </a:r>
          </a:p>
          <a:p>
            <a:pPr marL="0" indent="0">
              <a:buNone/>
              <a:tabLst>
                <a:tab pos="542925" algn="l"/>
              </a:tabLst>
            </a:pPr>
            <a:r>
              <a:rPr lang="de-CH" sz="3200" dirty="0"/>
              <a:t>	</a:t>
            </a:r>
            <a:r>
              <a:rPr lang="de-CH" sz="3000" dirty="0"/>
              <a:t>Hängt von Länge, Anzahl paralleler Leiter usw. ab. </a:t>
            </a:r>
            <a:br>
              <a:rPr lang="de-CH" sz="3000" dirty="0"/>
            </a:br>
            <a:r>
              <a:rPr lang="de-CH" sz="3000" dirty="0"/>
              <a:t>	Details AC-43</a:t>
            </a:r>
          </a:p>
          <a:p>
            <a:pPr marL="0" indent="0">
              <a:buNone/>
              <a:tabLst>
                <a:tab pos="542925" algn="l"/>
              </a:tabLst>
            </a:pPr>
            <a:r>
              <a:rPr lang="de-CH" sz="3200" dirty="0"/>
              <a:t>Empfehlung, sofern nicht anders vorgegeben</a:t>
            </a:r>
            <a:br>
              <a:rPr lang="de-CH" sz="3200" dirty="0"/>
            </a:br>
            <a:r>
              <a:rPr lang="de-CH" sz="3200" dirty="0"/>
              <a:t>	Innerhalb Instrumentenbrett: </a:t>
            </a:r>
            <a:br>
              <a:rPr lang="de-CH" sz="3000" dirty="0"/>
            </a:br>
            <a:r>
              <a:rPr lang="de-CH" sz="3000" dirty="0"/>
              <a:t>	- für Speisung AWG20 	</a:t>
            </a:r>
            <a:br>
              <a:rPr lang="de-CH" sz="3000" dirty="0"/>
            </a:br>
            <a:r>
              <a:rPr lang="de-CH" sz="3000" dirty="0"/>
              <a:t>	- Signalkabel nicht Abgeschirmt AWG22</a:t>
            </a:r>
            <a:br>
              <a:rPr lang="de-CH" sz="3000" dirty="0"/>
            </a:br>
            <a:r>
              <a:rPr lang="de-CH" sz="3000" dirty="0"/>
              <a:t>	- Signalkabel Abgeschirmt AWG22 oder AWG24</a:t>
            </a:r>
            <a:br>
              <a:rPr lang="de-CH" sz="3000" dirty="0"/>
            </a:br>
            <a:r>
              <a:rPr lang="de-CH" sz="3000" dirty="0"/>
              <a:t>	</a:t>
            </a:r>
            <a:r>
              <a:rPr lang="de-CH" sz="3200" dirty="0"/>
              <a:t>Batterie zu </a:t>
            </a:r>
            <a:r>
              <a:rPr lang="de-CH" sz="3200" dirty="0" err="1"/>
              <a:t>Inst.Panel</a:t>
            </a:r>
            <a:r>
              <a:rPr lang="de-CH" sz="3200" dirty="0"/>
              <a:t> &lt;=AWG18 </a:t>
            </a:r>
          </a:p>
          <a:p>
            <a:endParaRPr lang="de-CH" sz="4000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7677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032" y="365127"/>
            <a:ext cx="8631936" cy="905890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Antennenkabel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6032" y="1271017"/>
            <a:ext cx="8631936" cy="5301233"/>
          </a:xfrm>
        </p:spPr>
        <p:txBody>
          <a:bodyPr>
            <a:normAutofit fontScale="92500"/>
          </a:bodyPr>
          <a:lstStyle/>
          <a:p>
            <a:r>
              <a:rPr lang="de-CH" sz="3200" dirty="0"/>
              <a:t>Niemals solche für TV- Radio-Empfang verwenden!</a:t>
            </a:r>
            <a:br>
              <a:rPr lang="de-CH" sz="3200" dirty="0"/>
            </a:br>
            <a:r>
              <a:rPr lang="de-CH" sz="2600" dirty="0"/>
              <a:t>(haben 60 oder 75 Ohm Impedanz, wir brauchen 50 Ohm)</a:t>
            </a:r>
          </a:p>
          <a:p>
            <a:r>
              <a:rPr lang="de-CH" sz="3200" dirty="0"/>
              <a:t>Für Funk Standardkabel Typ RG-58</a:t>
            </a:r>
          </a:p>
          <a:p>
            <a:r>
              <a:rPr lang="de-CH" sz="3200" dirty="0"/>
              <a:t>Für Transponder RG-400 oder </a:t>
            </a:r>
            <a:r>
              <a:rPr lang="de-CH" sz="3200" dirty="0" err="1"/>
              <a:t>Aircel</a:t>
            </a:r>
            <a:r>
              <a:rPr lang="de-CH" sz="3200" dirty="0"/>
              <a:t> 7</a:t>
            </a:r>
          </a:p>
          <a:p>
            <a:r>
              <a:rPr lang="de-CH" sz="3200" dirty="0" err="1"/>
              <a:t>Flarm</a:t>
            </a:r>
            <a:r>
              <a:rPr lang="de-CH" sz="3200" dirty="0"/>
              <a:t> Verlängerung RG-400 </a:t>
            </a:r>
          </a:p>
          <a:p>
            <a:pPr>
              <a:tabLst>
                <a:tab pos="542925" algn="l"/>
              </a:tabLst>
            </a:pPr>
            <a:r>
              <a:rPr lang="de-CH" sz="3200" dirty="0"/>
              <a:t>Stecker immer 50 Ohm Version </a:t>
            </a:r>
            <a:br>
              <a:rPr lang="de-CH" sz="3200" dirty="0"/>
            </a:br>
            <a:r>
              <a:rPr lang="de-CH" sz="3200" dirty="0"/>
              <a:t>	</a:t>
            </a:r>
            <a:r>
              <a:rPr lang="de-CH" sz="2600" dirty="0"/>
              <a:t>(muss auf Kabel abgestimmt sein)!</a:t>
            </a:r>
          </a:p>
          <a:p>
            <a:pPr defTabSz="271463">
              <a:tabLst>
                <a:tab pos="542925" algn="l"/>
              </a:tabLst>
            </a:pPr>
            <a:r>
              <a:rPr lang="de-CH" sz="3200" dirty="0"/>
              <a:t>Vorzugsweise Stecker in </a:t>
            </a:r>
            <a:r>
              <a:rPr lang="de-CH" sz="3200" dirty="0" err="1"/>
              <a:t>Crimp</a:t>
            </a:r>
            <a:r>
              <a:rPr lang="de-CH" sz="3200" dirty="0"/>
              <a:t>-Version mit Knickschutz einsetzen.</a:t>
            </a:r>
            <a:br>
              <a:rPr lang="de-CH" sz="3200" dirty="0"/>
            </a:br>
            <a:r>
              <a:rPr lang="de-CH" sz="3200" dirty="0"/>
              <a:t>	</a:t>
            </a:r>
            <a:r>
              <a:rPr lang="de-CH" sz="2600" dirty="0"/>
              <a:t>(verlangt vorhanden sein korrekter Werkzeuge)</a:t>
            </a:r>
          </a:p>
          <a:p>
            <a:r>
              <a:rPr lang="de-CH" sz="3200" dirty="0"/>
              <a:t>Kabel nach Stecker-Montageanleitung abisolieren!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5027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175" y="365127"/>
            <a:ext cx="8648700" cy="892174"/>
          </a:xfrm>
        </p:spPr>
        <p:txBody>
          <a:bodyPr>
            <a:normAutofit fontScale="90000"/>
          </a:bodyPr>
          <a:lstStyle/>
          <a:p>
            <a:r>
              <a:rPr lang="de-CH" sz="6000" b="1" u="sng" spc="600" dirty="0">
                <a:solidFill>
                  <a:srgbClr val="FF0000"/>
                </a:solidFill>
                <a:latin typeface="+mn-lt"/>
              </a:rPr>
              <a:t>Achtung: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7175" y="1257301"/>
            <a:ext cx="8648700" cy="4919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4800" b="1" spc="300" dirty="0">
                <a:solidFill>
                  <a:srgbClr val="FF0000"/>
                </a:solidFill>
              </a:rPr>
              <a:t>Transponder niemals ohne angeschlossene Antenne einschalten !</a:t>
            </a:r>
          </a:p>
          <a:p>
            <a:pPr marL="0" indent="0">
              <a:buNone/>
            </a:pPr>
            <a:r>
              <a:rPr lang="de-CH" sz="3600" spc="300" dirty="0"/>
              <a:t>Auch Funk, ELT und </a:t>
            </a:r>
            <a:r>
              <a:rPr lang="de-CH" sz="3600" spc="300" dirty="0" err="1"/>
              <a:t>Flarm</a:t>
            </a:r>
            <a:r>
              <a:rPr lang="de-CH" sz="3600" spc="300" dirty="0"/>
              <a:t> lieben es nicht ohne Antenne betrieben zu werden.</a:t>
            </a:r>
          </a:p>
        </p:txBody>
      </p:sp>
    </p:spTree>
    <p:extLst>
      <p:ext uri="{BB962C8B-B14F-4D97-AF65-F5344CB8AC3E}">
        <p14:creationId xmlns:p14="http://schemas.microsoft.com/office/powerpoint/2010/main" val="8134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5" y="1690689"/>
            <a:ext cx="7476390" cy="4351338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5" y="1690689"/>
            <a:ext cx="7513983" cy="43732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175" y="365127"/>
            <a:ext cx="8629650" cy="1053126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Antennen </a:t>
            </a:r>
            <a:br>
              <a:rPr lang="de-CH" sz="6000" b="1" spc="300" dirty="0"/>
            </a:br>
            <a:r>
              <a:rPr lang="de-CH" sz="4000" b="1" spc="300" dirty="0"/>
              <a:t>Einfluss der Ausrichtung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72" y="1668810"/>
            <a:ext cx="4293704" cy="437321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41" y="3525271"/>
            <a:ext cx="4247535" cy="240890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EF1F3FE-1A4D-4BD6-AC9F-4F4F5513A4E3}"/>
              </a:ext>
            </a:extLst>
          </p:cNvPr>
          <p:cNvSpPr txBox="1"/>
          <p:nvPr/>
        </p:nvSpPr>
        <p:spPr>
          <a:xfrm>
            <a:off x="5470598" y="6129797"/>
            <a:ext cx="159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Guter Empfang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60C7109-EB7D-4144-BCD4-D073104B7862}"/>
              </a:ext>
            </a:extLst>
          </p:cNvPr>
          <p:cNvSpPr txBox="1"/>
          <p:nvPr/>
        </p:nvSpPr>
        <p:spPr>
          <a:xfrm>
            <a:off x="5140559" y="6123541"/>
            <a:ext cx="221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highlight>
                  <a:srgbClr val="FFB4B4"/>
                </a:highlight>
              </a:rPr>
              <a:t> Schlechter Empfang !    </a:t>
            </a:r>
          </a:p>
        </p:txBody>
      </p:sp>
    </p:spTree>
    <p:extLst>
      <p:ext uri="{BB962C8B-B14F-4D97-AF65-F5344CB8AC3E}">
        <p14:creationId xmlns:p14="http://schemas.microsoft.com/office/powerpoint/2010/main" val="28891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62" y="926063"/>
            <a:ext cx="5115925" cy="54616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225" y="365127"/>
            <a:ext cx="3157440" cy="980197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Antennen</a:t>
            </a:r>
            <a:br>
              <a:rPr lang="de-CH" sz="3600" b="1" spc="300" dirty="0"/>
            </a:br>
            <a:r>
              <a:rPr lang="de-CH" sz="4000" b="1" spc="300" dirty="0"/>
              <a:t>Reichweite</a:t>
            </a:r>
            <a:endParaRPr lang="de-CH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3478D1-5005-4B2C-9B87-6347AE387B00}"/>
              </a:ext>
            </a:extLst>
          </p:cNvPr>
          <p:cNvSpPr txBox="1"/>
          <p:nvPr/>
        </p:nvSpPr>
        <p:spPr>
          <a:xfrm>
            <a:off x="6410130" y="382369"/>
            <a:ext cx="207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Keine Sendeleistung</a:t>
            </a:r>
            <a:br>
              <a:rPr lang="de-CH" dirty="0"/>
            </a:br>
            <a:r>
              <a:rPr lang="de-CH" dirty="0"/>
              <a:t>Kein Empfang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FEBAD1B-B663-4A82-8423-F9124DC968B5}"/>
              </a:ext>
            </a:extLst>
          </p:cNvPr>
          <p:cNvCxnSpPr>
            <a:cxnSpLocks/>
          </p:cNvCxnSpPr>
          <p:nvPr/>
        </p:nvCxnSpPr>
        <p:spPr>
          <a:xfrm flipH="1">
            <a:off x="5710336" y="1028700"/>
            <a:ext cx="793101" cy="716124"/>
          </a:xfrm>
          <a:prstGeom prst="straightConnector1">
            <a:avLst/>
          </a:prstGeom>
          <a:ln w="63500">
            <a:solidFill>
              <a:srgbClr val="0070C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76E629E-8E92-44FC-A9BA-A1CC6DD80F11}"/>
              </a:ext>
            </a:extLst>
          </p:cNvPr>
          <p:cNvSpPr/>
          <p:nvPr/>
        </p:nvSpPr>
        <p:spPr>
          <a:xfrm>
            <a:off x="5840964" y="1035698"/>
            <a:ext cx="1520890" cy="3523266"/>
          </a:xfrm>
          <a:custGeom>
            <a:avLst/>
            <a:gdLst>
              <a:gd name="connsiteX0" fmla="*/ 1479242 w 1589721"/>
              <a:gd name="connsiteY0" fmla="*/ 0 h 3523266"/>
              <a:gd name="connsiteX1" fmla="*/ 1488572 w 1589721"/>
              <a:gd name="connsiteY1" fmla="*/ 1502229 h 3523266"/>
              <a:gd name="connsiteX2" fmla="*/ 406221 w 1589721"/>
              <a:gd name="connsiteY2" fmla="*/ 2640563 h 3523266"/>
              <a:gd name="connsiteX3" fmla="*/ 32997 w 1589721"/>
              <a:gd name="connsiteY3" fmla="*/ 3433665 h 3523266"/>
              <a:gd name="connsiteX4" fmla="*/ 42327 w 1589721"/>
              <a:gd name="connsiteY4" fmla="*/ 3470988 h 352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721" h="3523266">
                <a:moveTo>
                  <a:pt x="1479242" y="0"/>
                </a:moveTo>
                <a:cubicBezTo>
                  <a:pt x="1573325" y="531067"/>
                  <a:pt x="1667409" y="1062135"/>
                  <a:pt x="1488572" y="1502229"/>
                </a:cubicBezTo>
                <a:cubicBezTo>
                  <a:pt x="1309735" y="1942323"/>
                  <a:pt x="648817" y="2318657"/>
                  <a:pt x="406221" y="2640563"/>
                </a:cubicBezTo>
                <a:cubicBezTo>
                  <a:pt x="163625" y="2962469"/>
                  <a:pt x="93646" y="3295261"/>
                  <a:pt x="32997" y="3433665"/>
                </a:cubicBezTo>
                <a:cubicBezTo>
                  <a:pt x="-27652" y="3572069"/>
                  <a:pt x="7337" y="3521528"/>
                  <a:pt x="42327" y="3470988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4667AC6-D543-420C-A318-B936A57D0168}"/>
              </a:ext>
            </a:extLst>
          </p:cNvPr>
          <p:cNvSpPr txBox="1"/>
          <p:nvPr/>
        </p:nvSpPr>
        <p:spPr>
          <a:xfrm>
            <a:off x="1089927" y="6406545"/>
            <a:ext cx="708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Daher </a:t>
            </a:r>
            <a:r>
              <a:rPr lang="de-CH" b="1" dirty="0"/>
              <a:t>FLARM-Antennen immer senkrecht einbauen</a:t>
            </a:r>
            <a:r>
              <a:rPr lang="de-CH" dirty="0"/>
              <a:t>, </a:t>
            </a:r>
            <a:r>
              <a:rPr lang="de-CH" b="1" u="sng" dirty="0">
                <a:solidFill>
                  <a:srgbClr val="FF0000"/>
                </a:solidFill>
              </a:rPr>
              <a:t>niemals waagrecht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576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39663-C94A-487D-8D55-CFA31B8F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6000" b="1" dirty="0">
                <a:solidFill>
                  <a:schemeClr val="bg1"/>
                </a:solidFill>
              </a:rPr>
              <a:t>Zum Schluss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2B3A5C-4330-40A2-914B-1617EF6BF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8021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dirty="0">
                <a:solidFill>
                  <a:schemeClr val="bg1"/>
                </a:solidFill>
              </a:rPr>
              <a:t>Schlecht gewartete Flugzeuge verursachen grossen Arbeitsaufwand!</a:t>
            </a:r>
          </a:p>
          <a:p>
            <a:pPr marL="0" indent="0">
              <a:buNone/>
            </a:pPr>
            <a:r>
              <a:rPr lang="de-CH" dirty="0">
                <a:solidFill>
                  <a:schemeClr val="bg1"/>
                </a:solidFill>
              </a:rPr>
              <a:t>	Gut gewartete dagegen kleinen!</a:t>
            </a:r>
          </a:p>
          <a:p>
            <a:pPr marL="0" indent="0">
              <a:buNone/>
            </a:pPr>
            <a:endParaRPr lang="de-CH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CH" b="1" dirty="0">
                <a:solidFill>
                  <a:schemeClr val="bg1"/>
                </a:solidFill>
              </a:rPr>
              <a:t>An schulende Vereine</a:t>
            </a:r>
          </a:p>
          <a:p>
            <a:pPr marL="0" indent="0">
              <a:buNone/>
            </a:pPr>
            <a:r>
              <a:rPr lang="de-CH" dirty="0">
                <a:solidFill>
                  <a:schemeClr val="bg1"/>
                </a:solidFill>
              </a:rPr>
              <a:t>	Ist ja nur eine Schulmaschine gilt nicht!</a:t>
            </a:r>
          </a:p>
          <a:p>
            <a:pPr marL="0" indent="0">
              <a:buNone/>
            </a:pPr>
            <a:r>
              <a:rPr lang="de-CH" dirty="0">
                <a:solidFill>
                  <a:schemeClr val="bg1"/>
                </a:solidFill>
              </a:rPr>
              <a:t>Sie ist die Referenz für den Umgang mit allen später geflogenen Flugzeuge. 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Folglich müssen Schulflugzeuge die </a:t>
            </a:r>
            <a:r>
              <a:rPr lang="de-CH" dirty="0" err="1">
                <a:solidFill>
                  <a:schemeClr val="bg1"/>
                </a:solidFill>
              </a:rPr>
              <a:t>best</a:t>
            </a:r>
            <a:r>
              <a:rPr lang="de-CH" dirty="0">
                <a:solidFill>
                  <a:schemeClr val="bg1"/>
                </a:solidFill>
              </a:rPr>
              <a:t> gepflegten Flieger im Verein sein. 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Ihr entlastet damit eure Materialverantwortlichen. 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846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1820933"/>
            <a:ext cx="8648700" cy="1325563"/>
          </a:xfrm>
        </p:spPr>
        <p:txBody>
          <a:bodyPr>
            <a:noAutofit/>
          </a:bodyPr>
          <a:lstStyle/>
          <a:p>
            <a:pPr algn="ctr"/>
            <a:r>
              <a:rPr lang="de-CH" sz="9600" b="1" spc="300" dirty="0">
                <a:solidFill>
                  <a:schemeClr val="bg1"/>
                </a:solidFill>
                <a:latin typeface="+mn-lt"/>
              </a:rPr>
              <a:t>So das war’s!</a:t>
            </a:r>
          </a:p>
        </p:txBody>
      </p:sp>
      <p:sp useBgFill="1"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3429000"/>
            <a:ext cx="7886700" cy="2961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sz="5400" dirty="0">
                <a:solidFill>
                  <a:schemeClr val="bg1"/>
                </a:solidFill>
              </a:rPr>
              <a:t>Alle Klarheiten beseitigt?</a:t>
            </a:r>
          </a:p>
          <a:p>
            <a:pPr marL="0" indent="0" algn="r">
              <a:buNone/>
            </a:pPr>
            <a:endParaRPr lang="de-CH" sz="1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de-CH" sz="1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de-CH" sz="1800" dirty="0">
                <a:solidFill>
                  <a:schemeClr val="bg1"/>
                </a:solidFill>
              </a:rPr>
              <a:t>Pete</a:t>
            </a:r>
            <a:r>
              <a:rPr lang="de-CH" sz="1800" i="1" dirty="0">
                <a:solidFill>
                  <a:schemeClr val="bg1"/>
                </a:solidFill>
              </a:rPr>
              <a:t>r</a:t>
            </a:r>
            <a:r>
              <a:rPr lang="de-CH" sz="1800" dirty="0">
                <a:solidFill>
                  <a:schemeClr val="bg1"/>
                </a:solidFill>
              </a:rPr>
              <a:t> Nyffeler</a:t>
            </a:r>
            <a:br>
              <a:rPr lang="de-CH" sz="1800" dirty="0">
                <a:solidFill>
                  <a:schemeClr val="bg1"/>
                </a:solidFill>
              </a:rPr>
            </a:br>
            <a:r>
              <a:rPr lang="de-CH" sz="1800" dirty="0">
                <a:solidFill>
                  <a:schemeClr val="bg1"/>
                </a:solidFill>
              </a:rPr>
              <a:t>SG-Zürich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61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365127"/>
            <a:ext cx="8629650" cy="911224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Sperren und Frei geben</a:t>
            </a:r>
            <a:endParaRPr lang="de-CH" sz="6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650" y="1276351"/>
            <a:ext cx="8629650" cy="532447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de-CH" sz="4000" dirty="0"/>
              <a:t>Grundsätzlich bleibt nach jeder Arbeit 	das Flugzeug gesperrt!</a:t>
            </a:r>
          </a:p>
          <a:p>
            <a:pPr marL="0" indent="0">
              <a:buNone/>
              <a:tabLst>
                <a:tab pos="361950" algn="l"/>
              </a:tabLst>
            </a:pPr>
            <a:r>
              <a:rPr lang="de-CH" sz="4000" dirty="0"/>
              <a:t> 	Bis es für den Flugbetrieb durch 	eine 	dafür berechtigte Person frei gegeben 	wurde.</a:t>
            </a:r>
            <a:br>
              <a:rPr lang="de-CH" sz="4000" dirty="0"/>
            </a:br>
            <a:r>
              <a:rPr lang="de-CH" sz="4000" dirty="0"/>
              <a:t>		</a:t>
            </a:r>
            <a:r>
              <a:rPr lang="de-CH" sz="4000" i="1" dirty="0"/>
              <a:t>Stichwort: Release </a:t>
            </a:r>
            <a:r>
              <a:rPr lang="de-CH" sz="4000" i="1" dirty="0" err="1"/>
              <a:t>to</a:t>
            </a:r>
            <a:r>
              <a:rPr lang="de-CH" sz="4000" i="1" dirty="0"/>
              <a:t> Service</a:t>
            </a:r>
          </a:p>
          <a:p>
            <a:pPr marL="0" indent="0">
              <a:buNone/>
            </a:pPr>
            <a:endParaRPr lang="de-CH" sz="1200" dirty="0"/>
          </a:p>
          <a:p>
            <a:pPr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de-CH" sz="4000" dirty="0"/>
              <a:t>Nach besonderen Vorkommnissen im 	Flugbetrieb ist das Flugzeug zu 	sperren.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35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743" y="365126"/>
            <a:ext cx="8659369" cy="882649"/>
          </a:xfrm>
        </p:spPr>
        <p:txBody>
          <a:bodyPr>
            <a:normAutofit fontScale="90000"/>
          </a:bodyPr>
          <a:lstStyle/>
          <a:p>
            <a:r>
              <a:rPr lang="de-CH" sz="6000" b="1" spc="300" dirty="0"/>
              <a:t>Sperren und Frei geben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7744" y="1247776"/>
            <a:ext cx="8659368" cy="5454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4000" u="sng" dirty="0"/>
              <a:t>Zum Beispiel:</a:t>
            </a:r>
            <a:endParaRPr lang="de-CH" sz="4000" dirty="0"/>
          </a:p>
          <a:p>
            <a:pPr>
              <a:buFont typeface="Symbol" panose="05050102010706020507" pitchFamily="18" charset="2"/>
              <a:buChar char="-"/>
            </a:pPr>
            <a:r>
              <a:rPr lang="de-CH" sz="3600" dirty="0"/>
              <a:t>Nach harten Landungen, seitlichem Aufsetzen, oder überdrehen beim Ausrollen.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3600" dirty="0"/>
              <a:t>Landung mit eingefahrenem Rad.</a:t>
            </a:r>
          </a:p>
          <a:p>
            <a:pPr marL="0" indent="0">
              <a:buNone/>
            </a:pPr>
            <a:r>
              <a:rPr lang="de-CH" sz="3600" dirty="0"/>
              <a:t>In diesen Fällen ist das Flugzeug  zu </a:t>
            </a:r>
            <a:r>
              <a:rPr lang="de-CH" sz="4000" dirty="0"/>
              <a:t>sperren </a:t>
            </a:r>
            <a:r>
              <a:rPr lang="de-CH" sz="3600" dirty="0"/>
              <a:t>und durch einen M-Lizenzträger prüfen zu lassen!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sz="3600" dirty="0"/>
              <a:t>Empfehlung: Nach Aussenlandung im Acker Flugzeug nachsehen lassen.</a:t>
            </a:r>
          </a:p>
        </p:txBody>
      </p:sp>
    </p:spTree>
    <p:extLst>
      <p:ext uri="{BB962C8B-B14F-4D97-AF65-F5344CB8AC3E}">
        <p14:creationId xmlns:p14="http://schemas.microsoft.com/office/powerpoint/2010/main" val="3403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742" y="287639"/>
            <a:ext cx="8823395" cy="1001666"/>
          </a:xfrm>
        </p:spPr>
        <p:txBody>
          <a:bodyPr>
            <a:normAutofit/>
          </a:bodyPr>
          <a:lstStyle/>
          <a:p>
            <a:r>
              <a:rPr lang="de-CH" sz="6000" b="1" spc="-150" dirty="0"/>
              <a:t>Schäden auf die zu Achten ist.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7743" y="1605725"/>
            <a:ext cx="8745391" cy="4938712"/>
          </a:xfrm>
        </p:spPr>
        <p:txBody>
          <a:bodyPr>
            <a:normAutofit lnSpcReduction="10000"/>
          </a:bodyPr>
          <a:lstStyle/>
          <a:p>
            <a:pPr defTabSz="542925"/>
            <a:r>
              <a:rPr lang="de-CH" sz="4000" dirty="0"/>
              <a:t>Weissbruch an Verklebungen </a:t>
            </a:r>
            <a:br>
              <a:rPr lang="de-CH" sz="4000" dirty="0"/>
            </a:br>
            <a:r>
              <a:rPr lang="de-CH" sz="4000" dirty="0"/>
              <a:t>	</a:t>
            </a:r>
            <a:r>
              <a:rPr lang="de-CH" sz="3200" dirty="0"/>
              <a:t>z.B. von Spanten und Rumpf</a:t>
            </a:r>
          </a:p>
          <a:p>
            <a:pPr defTabSz="542925"/>
            <a:r>
              <a:rPr lang="de-CH" sz="4000" dirty="0"/>
              <a:t>Risse, </a:t>
            </a:r>
            <a:br>
              <a:rPr lang="de-CH" sz="4000" dirty="0"/>
            </a:br>
            <a:r>
              <a:rPr lang="de-CH" sz="4000" dirty="0"/>
              <a:t>	</a:t>
            </a:r>
            <a:r>
              <a:rPr lang="de-CH" sz="3200" dirty="0"/>
              <a:t>besonders an Flügel </a:t>
            </a:r>
            <a:br>
              <a:rPr lang="de-CH" sz="3200" dirty="0"/>
            </a:br>
            <a:r>
              <a:rPr lang="de-CH" sz="3200" dirty="0"/>
              <a:t>	und Ruder</a:t>
            </a:r>
          </a:p>
          <a:p>
            <a:pPr defTabSz="542925"/>
            <a:r>
              <a:rPr lang="de-CH" sz="4000" dirty="0"/>
              <a:t>Dellen</a:t>
            </a:r>
            <a:br>
              <a:rPr lang="de-CH" sz="3600" dirty="0"/>
            </a:br>
            <a:r>
              <a:rPr lang="de-CH" sz="3600" dirty="0"/>
              <a:t>	</a:t>
            </a:r>
            <a:r>
              <a:rPr lang="de-CH" sz="3200" dirty="0"/>
              <a:t>deuten auf Beschädigung </a:t>
            </a:r>
            <a:br>
              <a:rPr lang="de-CH" sz="3200" dirty="0"/>
            </a:br>
            <a:r>
              <a:rPr lang="de-CH" sz="3200" dirty="0"/>
              <a:t>	der Sandwich Struktur</a:t>
            </a:r>
          </a:p>
          <a:p>
            <a:r>
              <a:rPr lang="de-CH" sz="4000" dirty="0"/>
              <a:t>Spiel in Steuerung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95" y="1413771"/>
            <a:ext cx="2417343" cy="1606189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</a:effectLst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5C7E363-43AA-42EB-8094-97D17B14D292}"/>
              </a:ext>
            </a:extLst>
          </p:cNvPr>
          <p:cNvGrpSpPr/>
          <p:nvPr/>
        </p:nvGrpSpPr>
        <p:grpSpPr>
          <a:xfrm>
            <a:off x="5383134" y="3429000"/>
            <a:ext cx="3760866" cy="3143055"/>
            <a:chOff x="5383134" y="3724547"/>
            <a:chExt cx="3760866" cy="314305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134" y="3724547"/>
              <a:ext cx="3600000" cy="2456999"/>
            </a:xfrm>
            <a:prstGeom prst="rect">
              <a:avLst/>
            </a:prstGeom>
            <a:effectLst>
              <a:glow rad="254000">
                <a:schemeClr val="accent1"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95622AA-D990-49E0-B035-8EE811077EF8}"/>
                </a:ext>
              </a:extLst>
            </p:cNvPr>
            <p:cNvSpPr txBox="1"/>
            <p:nvPr/>
          </p:nvSpPr>
          <p:spPr>
            <a:xfrm>
              <a:off x="5476714" y="6221271"/>
              <a:ext cx="3667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/>
                <a:t>Die Flügelschale besteht vorwiegend </a:t>
              </a:r>
              <a:br>
                <a:rPr lang="de-CH" dirty="0"/>
              </a:br>
              <a:r>
                <a:rPr lang="de-CH" dirty="0"/>
                <a:t>aus weichem Schaumstoff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AE300DAB-EA95-4B28-9542-230EDBC500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1238" y="5729288"/>
              <a:ext cx="471487" cy="552451"/>
            </a:xfrm>
            <a:prstGeom prst="straightConnector1">
              <a:avLst/>
            </a:prstGeom>
            <a:ln w="9525">
              <a:solidFill>
                <a:srgbClr val="FFFF00"/>
              </a:solidFill>
              <a:headEnd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7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175" y="365127"/>
            <a:ext cx="8639175" cy="939306"/>
          </a:xfrm>
        </p:spPr>
        <p:txBody>
          <a:bodyPr>
            <a:normAutofit/>
          </a:bodyPr>
          <a:lstStyle/>
          <a:p>
            <a:r>
              <a:rPr lang="de-CH" sz="6000" b="1" spc="300" dirty="0"/>
              <a:t>Typischer Lackschaden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8" y="1690688"/>
            <a:ext cx="1812792" cy="3060830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73" y="2990089"/>
            <a:ext cx="3169955" cy="17614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94" y="1901225"/>
            <a:ext cx="3240000" cy="393915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8" name="Textfeld 7"/>
          <p:cNvSpPr txBox="1"/>
          <p:nvPr/>
        </p:nvSpPr>
        <p:spPr>
          <a:xfrm>
            <a:off x="1740914" y="4703200"/>
            <a:ext cx="3959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/>
              <a:t>und doch etwas mehr</a:t>
            </a:r>
          </a:p>
        </p:txBody>
      </p:sp>
      <p:cxnSp>
        <p:nvCxnSpPr>
          <p:cNvPr id="10" name="Gerade Verbindung mit Pfeil 9"/>
          <p:cNvCxnSpPr>
            <a:stCxn id="6" idx="3"/>
            <a:endCxn id="7" idx="1"/>
          </p:cNvCxnSpPr>
          <p:nvPr/>
        </p:nvCxnSpPr>
        <p:spPr>
          <a:xfrm>
            <a:off x="5305628" y="3870804"/>
            <a:ext cx="487866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163946" y="5729290"/>
            <a:ext cx="2499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dirty="0"/>
              <a:t>=Reparatur</a:t>
            </a:r>
          </a:p>
        </p:txBody>
      </p:sp>
    </p:spTree>
    <p:extLst>
      <p:ext uri="{BB962C8B-B14F-4D97-AF65-F5344CB8AC3E}">
        <p14:creationId xmlns:p14="http://schemas.microsoft.com/office/powerpoint/2010/main" val="128722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49" y="365127"/>
            <a:ext cx="8639175" cy="750442"/>
          </a:xfrm>
        </p:spPr>
        <p:txBody>
          <a:bodyPr>
            <a:normAutofit/>
          </a:bodyPr>
          <a:lstStyle/>
          <a:p>
            <a:pPr algn="ctr"/>
            <a:r>
              <a:rPr lang="de-CH" sz="4000" b="1" dirty="0"/>
              <a:t>Folgen einer Landung ohne Rad auf Gras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36" y="1115569"/>
            <a:ext cx="6480000" cy="486000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C252602-7999-4D84-9874-3156A5533FE3}"/>
              </a:ext>
            </a:extLst>
          </p:cNvPr>
          <p:cNvSpPr txBox="1"/>
          <p:nvPr/>
        </p:nvSpPr>
        <p:spPr>
          <a:xfrm>
            <a:off x="472044" y="5969653"/>
            <a:ext cx="8190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Ist bloss ein Lackschaden, etwas für die Winterarbeiten</a:t>
            </a:r>
          </a:p>
        </p:txBody>
      </p:sp>
    </p:spTree>
    <p:extLst>
      <p:ext uri="{BB962C8B-B14F-4D97-AF65-F5344CB8AC3E}">
        <p14:creationId xmlns:p14="http://schemas.microsoft.com/office/powerpoint/2010/main" val="31104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1142</Words>
  <Application>Microsoft Office PowerPoint</Application>
  <PresentationFormat>Bildschirmpräsentation (4:3)</PresentationFormat>
  <Paragraphs>295</Paragraphs>
  <Slides>47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4" baseType="lpstr">
      <vt:lpstr>Aharoni</vt:lpstr>
      <vt:lpstr>Arial</vt:lpstr>
      <vt:lpstr>Calibri</vt:lpstr>
      <vt:lpstr>Calibri Light</vt:lpstr>
      <vt:lpstr>Symbol</vt:lpstr>
      <vt:lpstr>Wingdings</vt:lpstr>
      <vt:lpstr>Office Theme</vt:lpstr>
      <vt:lpstr>Arbeiten am Segelflugzeug</vt:lpstr>
      <vt:lpstr>Ziel dieser Präsentation</vt:lpstr>
      <vt:lpstr>Grundsätzlich gilt:</vt:lpstr>
      <vt:lpstr>Informieren OK,</vt:lpstr>
      <vt:lpstr>Sperren und Frei geben</vt:lpstr>
      <vt:lpstr>Sperren und Frei geben</vt:lpstr>
      <vt:lpstr>Schäden auf die zu Achten ist.</vt:lpstr>
      <vt:lpstr>Typischer Lackschaden</vt:lpstr>
      <vt:lpstr>Folgen einer Landung ohne Rad auf Gras</vt:lpstr>
      <vt:lpstr>Folgen einer Landung ohne Rad auf Gras</vt:lpstr>
      <vt:lpstr>Folgen einer Landung ohne Rad auf Gras</vt:lpstr>
      <vt:lpstr>Folgen einer Landung ohne Rad auf Gras</vt:lpstr>
      <vt:lpstr>Riss</vt:lpstr>
      <vt:lpstr>Werden wir praktisch</vt:lpstr>
      <vt:lpstr>Zulässige Anzugsmoment von Schrauben  und Werkzeuggrössen</vt:lpstr>
      <vt:lpstr>PowerPoint-Präsentation</vt:lpstr>
      <vt:lpstr>Amerikanische Flz. Schrauben</vt:lpstr>
      <vt:lpstr>Schrauben Sicherung</vt:lpstr>
      <vt:lpstr>Konkrete Situationen</vt:lpstr>
      <vt:lpstr>Anhänger vorführen</vt:lpstr>
      <vt:lpstr>Anhänger vorführen</vt:lpstr>
      <vt:lpstr>Anhänger </vt:lpstr>
      <vt:lpstr>Jährliche Wartung</vt:lpstr>
      <vt:lpstr>Scheibenbremsen</vt:lpstr>
      <vt:lpstr>Doch auch DOT4 ist nicht gleich DOT4! Unterschiedliche Eigenschaften von DOT4 Bremsflüssigkeiten</vt:lpstr>
      <vt:lpstr>Scheibenbremsen</vt:lpstr>
      <vt:lpstr>Einbau neuer Instrumente</vt:lpstr>
      <vt:lpstr>Instrumentierung</vt:lpstr>
      <vt:lpstr>Grundinstrumente (pneumatisch)</vt:lpstr>
      <vt:lpstr>Grundinstrumente (pneumatisch) Position von Druckabnahmen</vt:lpstr>
      <vt:lpstr>Falsch-Anzeigen und mögliche Ursachen.</vt:lpstr>
      <vt:lpstr>Ring um Variometer MacCready Ring genannt.</vt:lpstr>
      <vt:lpstr>MacCready Ring zum Zweiten</vt:lpstr>
      <vt:lpstr>MacCready Ring zum Dritten</vt:lpstr>
      <vt:lpstr>Elektrik Werfen wir ein Blick auf:</vt:lpstr>
      <vt:lpstr>Entlade Charakteristik  von LiFePo4 Akkus</vt:lpstr>
      <vt:lpstr>Vergleich LiFePo4 zu BleiGel Akku</vt:lpstr>
      <vt:lpstr>Typischer Strom Bedarf  unserer Avionic</vt:lpstr>
      <vt:lpstr>Sicherungen: Spannungsabfall  und Ansprechzeit</vt:lpstr>
      <vt:lpstr>Nicht vergessen !</vt:lpstr>
      <vt:lpstr>Kabel für Stromversorgung</vt:lpstr>
      <vt:lpstr>Antennenkabel</vt:lpstr>
      <vt:lpstr>Achtung:</vt:lpstr>
      <vt:lpstr>Antennen  Einfluss der Ausrichtung</vt:lpstr>
      <vt:lpstr>Antennen Reichweite</vt:lpstr>
      <vt:lpstr>Zum Schluss</vt:lpstr>
      <vt:lpstr>So das war’s!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Arbeiten an Segelflugzeug</dc:title>
  <dc:creator>Peter Nyffeler</dc:creator>
  <cp:lastModifiedBy>Peter Nyffeler</cp:lastModifiedBy>
  <cp:revision>346</cp:revision>
  <dcterms:created xsi:type="dcterms:W3CDTF">2017-12-29T17:25:38Z</dcterms:created>
  <dcterms:modified xsi:type="dcterms:W3CDTF">2019-03-20T08:17:06Z</dcterms:modified>
</cp:coreProperties>
</file>